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5" r:id="rId1"/>
  </p:sldMasterIdLst>
  <p:notesMasterIdLst>
    <p:notesMasterId r:id="rId13"/>
  </p:notes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FF6600"/>
    <a:srgbClr val="0099CC"/>
    <a:srgbClr val="009999"/>
    <a:srgbClr val="339966"/>
    <a:srgbClr val="CC0066"/>
    <a:srgbClr val="FF0066"/>
    <a:srgbClr val="993300"/>
    <a:srgbClr val="CC99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meric\Desktop\enquete%20RECA\Voeux%20&#233;tudiants%20Ecoles%20RECA%20&#160;Stud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meric\Desktop\enquete%20RECA\Voeux%20&#233;tudiants%20Ecoles%20RECA%20&#160;Studen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meric\Desktop\enquete%20RECA\Voeux%20&#233;tudiants%20Ecoles%20RECA%20&#160;Studen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meric\Desktop\enquete%20RECA\Voeux%20&#233;tudiants%20Ecoles%20RECA%20&#160;Stud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meric\Desktop\enquete%20RECA\Voeux%20&#233;tudiants%20Ecoles%20RECA%20&#160;Stude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ymeric\Desktop\enquete%20RECA\Voeux%20&#233;tudiants%20Ecoles%20RECA%20&#160;Stude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Ma priorité</c:v>
                </c:pt>
              </c:strCache>
            </c:strRef>
          </c:tx>
          <c:spPr>
            <a:solidFill>
              <a:srgbClr val="993366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5'!$A$4:$A$12</c:f>
              <c:strCache>
                <c:ptCount val="3"/>
                <c:pt idx="0">
                  <c:v>Sur un projet de long métrage</c:v>
                </c:pt>
                <c:pt idx="1">
                  <c:v>Sur de la série</c:v>
                </c:pt>
                <c:pt idx="2">
                  <c:v>Sur des projets courts</c:v>
                </c:pt>
              </c:strCache>
            </c:strRef>
          </c:cat>
          <c:val>
            <c:numRef>
              <c:f>'Question 5'!$B$4:$B$12</c:f>
              <c:numCache>
                <c:formatCode>0.00%</c:formatCode>
                <c:ptCount val="3"/>
                <c:pt idx="0">
                  <c:v>0.61899999999999999</c:v>
                </c:pt>
                <c:pt idx="1">
                  <c:v>0.37090000000000001</c:v>
                </c:pt>
                <c:pt idx="2">
                  <c:v>0.47370000000000001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B9-43E4-B13D-DEBAB8A6FA7B}"/>
            </c:ext>
          </c:extLst>
        </c:ser>
        <c:ser>
          <c:idx val="1"/>
          <c:order val="1"/>
          <c:tx>
            <c:strRef>
              <c:f>'Question 5'!$D$3</c:f>
              <c:strCache>
                <c:ptCount val="1"/>
                <c:pt idx="0">
                  <c:v>Pas spécialement ma priorité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5'!$A$4:$A$12</c:f>
              <c:strCache>
                <c:ptCount val="3"/>
                <c:pt idx="0">
                  <c:v>Sur un projet de long métrage</c:v>
                </c:pt>
                <c:pt idx="1">
                  <c:v>Sur de la série</c:v>
                </c:pt>
                <c:pt idx="2">
                  <c:v>Sur des projets courts</c:v>
                </c:pt>
              </c:strCache>
            </c:strRef>
          </c:cat>
          <c:val>
            <c:numRef>
              <c:f>'Question 5'!$D$4:$D$12</c:f>
              <c:numCache>
                <c:formatCode>0.00%</c:formatCode>
                <c:ptCount val="3"/>
                <c:pt idx="0">
                  <c:v>0.40849999999999997</c:v>
                </c:pt>
                <c:pt idx="1">
                  <c:v>0.60899999999999999</c:v>
                </c:pt>
                <c:pt idx="2">
                  <c:v>0.50380000000000003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9-43E4-B13D-DEBAB8A6FA7B}"/>
            </c:ext>
          </c:extLst>
        </c:ser>
        <c:ser>
          <c:idx val="2"/>
          <c:order val="2"/>
          <c:tx>
            <c:strRef>
              <c:f>'Question 5'!$F$3</c:f>
              <c:strCache>
                <c:ptCount val="1"/>
                <c:pt idx="0">
                  <c:v>Jamais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'Question 5'!$A$4:$A$12</c:f>
              <c:strCache>
                <c:ptCount val="3"/>
                <c:pt idx="0">
                  <c:v>Sur un projet de long métrage</c:v>
                </c:pt>
                <c:pt idx="1">
                  <c:v>Sur de la série</c:v>
                </c:pt>
                <c:pt idx="2">
                  <c:v>Sur des projets courts</c:v>
                </c:pt>
              </c:strCache>
            </c:strRef>
          </c:cat>
          <c:val>
            <c:numRef>
              <c:f>'Question 5'!$F$4:$F$12</c:f>
              <c:numCache>
                <c:formatCode>0.00%</c:formatCode>
                <c:ptCount val="3"/>
                <c:pt idx="0">
                  <c:v>0.01</c:v>
                </c:pt>
                <c:pt idx="1">
                  <c:v>4.0099999999999997E-2</c:v>
                </c:pt>
                <c:pt idx="2">
                  <c:v>4.5100000000000001E-2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B9-43E4-B13D-DEBAB8A6FA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0"/>
        <c:axId val="100"/>
      </c:barChart>
      <c:valAx>
        <c:axId val="10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0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solidFill>
      <a:schemeClr val="bg1">
        <a:lumMod val="95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81581910662541E-2"/>
          <c:y val="0.15919390951674833"/>
          <c:w val="0.57188566344032543"/>
          <c:h val="0.69900987911343304"/>
        </c:manualLayout>
      </c:layout>
      <c:doughnutChart>
        <c:varyColors val="1"/>
        <c:ser>
          <c:idx val="6"/>
          <c:order val="6"/>
          <c:tx>
            <c:strRef>
              <c:f>'Question 5'!$A$10</c:f>
              <c:strCache>
                <c:ptCount val="1"/>
                <c:pt idx="0">
                  <c:v>Dans une petite structure</c:v>
                </c:pt>
              </c:strCache>
            </c:strRef>
          </c:tx>
          <c:dPt>
            <c:idx val="0"/>
            <c:bubble3D val="0"/>
            <c:spPr>
              <a:solidFill>
                <a:srgbClr val="3366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087-4DD4-B29E-3BD12638E2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16-41AC-A72A-D41A7AC4B8B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D087-4DD4-B29E-3BD12638E2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('Question 5'!$B$3,'Question 5'!$D$3,'Question 5'!$F$3)</c:f>
              <c:strCache>
                <c:ptCount val="3"/>
                <c:pt idx="0">
                  <c:v>Ma priorité</c:v>
                </c:pt>
                <c:pt idx="1">
                  <c:v>Pas spécialement ma priorité</c:v>
                </c:pt>
                <c:pt idx="2">
                  <c:v>Jamais</c:v>
                </c:pt>
              </c:strCache>
            </c:strRef>
          </c:cat>
          <c:val>
            <c:numRef>
              <c:f>('Question 5'!$B$10,'Question 5'!$D$10,'Question 5'!$F$10)</c:f>
              <c:numCache>
                <c:formatCode>0.00%</c:formatCode>
                <c:ptCount val="3"/>
                <c:pt idx="0">
                  <c:v>0.42109999999999997</c:v>
                </c:pt>
                <c:pt idx="1">
                  <c:v>0.59650000000000003</c:v>
                </c:pt>
                <c:pt idx="2">
                  <c:v>1.7500000000000002E-2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87-4DD4-B29E-3BD12638E2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5'!$A$4</c15:sqref>
                        </c15:formulaRef>
                      </c:ext>
                    </c:extLst>
                    <c:strCache>
                      <c:ptCount val="1"/>
                      <c:pt idx="0">
                        <c:v>Sur un projet de long métrage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7-DE16-41AC-A72A-D41A7AC4B8B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9-DE16-41AC-A72A-D41A7AC4B8B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B-DE16-41AC-A72A-D41A7AC4B8B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('Question 5'!$B$4,'Question 5'!$D$4,'Question 5'!$F$4)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0.61899999999999999</c:v>
                      </c:pt>
                      <c:pt idx="1">
                        <c:v>0.40849999999999997</c:v>
                      </c:pt>
                      <c:pt idx="2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087-4DD4-B29E-3BD12638E223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5'!$A$5</c15:sqref>
                        </c15:formulaRef>
                      </c:ext>
                    </c:extLst>
                    <c:strCache>
                      <c:ptCount val="1"/>
                      <c:pt idx="0">
                        <c:v>Sur de la série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DE16-41AC-A72A-D41A7AC4B8B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DE16-41AC-A72A-D41A7AC4B8B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DE16-41AC-A72A-D41A7AC4B8B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5'!$B$5,'Question 5'!$D$5,'Question 5'!$F$5)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0.37090000000000001</c:v>
                      </c:pt>
                      <c:pt idx="1">
                        <c:v>0.60899999999999999</c:v>
                      </c:pt>
                      <c:pt idx="2">
                        <c:v>4.0099999999999997E-2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087-4DD4-B29E-3BD12638E223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5'!$A$6</c15:sqref>
                        </c15:formulaRef>
                      </c:ext>
                    </c:extLst>
                    <c:strCache>
                      <c:ptCount val="1"/>
                      <c:pt idx="0">
                        <c:v>Sur des projets courts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DE16-41AC-A72A-D41A7AC4B8B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DE16-41AC-A72A-D41A7AC4B8B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DE16-41AC-A72A-D41A7AC4B8B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5'!$B$6,'Question 5'!$D$6,'Question 5'!$F$6)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0.47370000000000001</c:v>
                      </c:pt>
                      <c:pt idx="1">
                        <c:v>0.50380000000000003</c:v>
                      </c:pt>
                      <c:pt idx="2">
                        <c:v>4.5100000000000001E-2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087-4DD4-B29E-3BD12638E223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5'!$A$7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réalistes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DE16-41AC-A72A-D41A7AC4B8B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DE16-41AC-A72A-D41A7AC4B8B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DE16-41AC-A72A-D41A7AC4B8B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5'!$B$7,'Question 5'!$D$7,'Question 5'!$F$7)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0.40100000000000002</c:v>
                      </c:pt>
                      <c:pt idx="1">
                        <c:v>0.5514</c:v>
                      </c:pt>
                      <c:pt idx="2">
                        <c:v>7.0199999999999999E-2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087-4DD4-B29E-3BD12638E223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5'!$A$8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cartoons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DE16-41AC-A72A-D41A7AC4B8B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DE16-41AC-A72A-D41A7AC4B8B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DE16-41AC-A72A-D41A7AC4B8B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5'!$B$8,'Question 5'!$D$8,'Question 5'!$F$8)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0.43359999999999999</c:v>
                      </c:pt>
                      <c:pt idx="1">
                        <c:v>0.53129999999999999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087-4DD4-B29E-3BD12638E223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5'!$A$9</c15:sqref>
                        </c15:formulaRef>
                      </c:ext>
                    </c:extLst>
                    <c:strCache>
                      <c:ptCount val="1"/>
                      <c:pt idx="0">
                        <c:v>Dans une grande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DE16-41AC-A72A-D41A7AC4B8B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DE16-41AC-A72A-D41A7AC4B8B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DE16-41AC-A72A-D41A7AC4B8B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5'!$B$9,'Question 5'!$D$9,'Question 5'!$F$9)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0.33579999999999999</c:v>
                      </c:pt>
                      <c:pt idx="1">
                        <c:v>0.65159999999999996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D087-4DD4-B29E-3BD12638E223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5'!$A$11</c15:sqref>
                        </c15:formulaRef>
                      </c:ext>
                    </c:extLst>
                    <c:strCache>
                      <c:ptCount val="1"/>
                      <c:pt idx="0">
                        <c:v>Dans l'animation pour le jeu-vidéo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DE16-41AC-A72A-D41A7AC4B8B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DE16-41AC-A72A-D41A7AC4B8B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DE16-41AC-A72A-D41A7AC4B8B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5'!$B$11,'Question 5'!$D$11,'Question 5'!$F$11)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0.30580000000000002</c:v>
                      </c:pt>
                      <c:pt idx="1">
                        <c:v>0.53880000000000006</c:v>
                      </c:pt>
                      <c:pt idx="2">
                        <c:v>0.18049999999999999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D087-4DD4-B29E-3BD12638E223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5'!$A$12</c15:sqref>
                        </c15:formulaRef>
                      </c:ext>
                    </c:extLst>
                    <c:strCache>
                      <c:ptCount val="1"/>
                      <c:pt idx="0">
                        <c:v>Je ne sais Pas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DE16-41AC-A72A-D41A7AC4B8B6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DE16-41AC-A72A-D41A7AC4B8B6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DE16-41AC-A72A-D41A7AC4B8B6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5'!$B$12,'Question 5'!$D$12,'Question 5'!$F$12)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</c:v>
                      </c:pt>
                      <c:pt idx="1">
                        <c:v>0.2</c:v>
                      </c:pt>
                      <c:pt idx="2">
                        <c:v>0.9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D087-4DD4-B29E-3BD12638E223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5"/>
          <c:order val="5"/>
          <c:tx>
            <c:strRef>
              <c:f>'Question 5'!$A$9</c:f>
              <c:strCache>
                <c:ptCount val="1"/>
                <c:pt idx="0">
                  <c:v>Dans une grande structure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CC99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2D7-4D31-B3E0-E6EAAE2A8FFF}"/>
              </c:ext>
            </c:extLst>
          </c:dPt>
          <c:dPt>
            <c:idx val="1"/>
            <c:bubble3D val="0"/>
            <c:spPr>
              <a:solidFill>
                <a:srgbClr val="FF006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92D7-4D31-B3E0-E6EAAE2A8FF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2D7-4D31-B3E0-E6EAAE2A8F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('Question 5'!$B$3,'Question 5'!$D$3,'Question 5'!$F$3)</c:f>
              <c:strCache>
                <c:ptCount val="3"/>
                <c:pt idx="0">
                  <c:v>Ma priorité</c:v>
                </c:pt>
                <c:pt idx="1">
                  <c:v>Pas spécialement ma priorité</c:v>
                </c:pt>
                <c:pt idx="2">
                  <c:v>Jamais</c:v>
                </c:pt>
              </c:strCache>
            </c:strRef>
          </c:cat>
          <c:val>
            <c:numRef>
              <c:f>('Question 5'!$B$9,'Question 5'!$D$9,'Question 5'!$F$9)</c:f>
              <c:numCache>
                <c:formatCode>0.00%</c:formatCode>
                <c:ptCount val="3"/>
                <c:pt idx="0">
                  <c:v>0.33579999999999999</c:v>
                </c:pt>
                <c:pt idx="1">
                  <c:v>0.65159999999999996</c:v>
                </c:pt>
                <c:pt idx="2">
                  <c:v>5.2600000000000001E-2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7-4D31-B3E0-E6EAAE2A8FF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5'!$A$4</c15:sqref>
                        </c15:formulaRef>
                      </c:ext>
                    </c:extLst>
                    <c:strCache>
                      <c:ptCount val="1"/>
                      <c:pt idx="0">
                        <c:v>Sur un projet de long métrage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7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9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B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('Question 5'!$B$4,'Question 5'!$D$4,'Question 5'!$F$4)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0.61899999999999999</c:v>
                      </c:pt>
                      <c:pt idx="1">
                        <c:v>0.40849999999999997</c:v>
                      </c:pt>
                      <c:pt idx="2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2D7-4D31-B3E0-E6EAAE2A8FFF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5'!$A$5</c15:sqref>
                        </c15:formulaRef>
                      </c:ext>
                    </c:extLst>
                    <c:strCache>
                      <c:ptCount val="1"/>
                      <c:pt idx="0">
                        <c:v>Sur de la série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5'!$B$5,'Question 5'!$D$5,'Question 5'!$F$5)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0.37090000000000001</c:v>
                      </c:pt>
                      <c:pt idx="1">
                        <c:v>0.60899999999999999</c:v>
                      </c:pt>
                      <c:pt idx="2">
                        <c:v>4.0099999999999997E-2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2D7-4D31-B3E0-E6EAAE2A8FFF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5'!$A$6</c15:sqref>
                        </c15:formulaRef>
                      </c:ext>
                    </c:extLst>
                    <c:strCache>
                      <c:ptCount val="1"/>
                      <c:pt idx="0">
                        <c:v>Sur des projets courts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5'!$B$6,'Question 5'!$D$6,'Question 5'!$F$6)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0.47370000000000001</c:v>
                      </c:pt>
                      <c:pt idx="1">
                        <c:v>0.50380000000000003</c:v>
                      </c:pt>
                      <c:pt idx="2">
                        <c:v>4.5100000000000001E-2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92D7-4D31-B3E0-E6EAAE2A8FFF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5'!$A$7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réalistes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5'!$B$7,'Question 5'!$D$7,'Question 5'!$F$7)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0.40100000000000002</c:v>
                      </c:pt>
                      <c:pt idx="1">
                        <c:v>0.5514</c:v>
                      </c:pt>
                      <c:pt idx="2">
                        <c:v>7.0199999999999999E-2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92D7-4D31-B3E0-E6EAAE2A8FFF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5'!$A$8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cartoons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5'!$B$8,'Question 5'!$D$8,'Question 5'!$F$8)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0.43359999999999999</c:v>
                      </c:pt>
                      <c:pt idx="1">
                        <c:v>0.53129999999999999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2D7-4D31-B3E0-E6EAAE2A8FFF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5'!$A$10</c15:sqref>
                        </c15:formulaRef>
                      </c:ext>
                    </c:extLst>
                    <c:strCache>
                      <c:ptCount val="1"/>
                      <c:pt idx="0">
                        <c:v>Dans une petite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5'!$B$10,'Question 5'!$D$10,'Question 5'!$F$10)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0.42109999999999997</c:v>
                      </c:pt>
                      <c:pt idx="1">
                        <c:v>0.59650000000000003</c:v>
                      </c:pt>
                      <c:pt idx="2">
                        <c:v>1.7500000000000002E-2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2D7-4D31-B3E0-E6EAAE2A8FFF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5'!$A$11</c15:sqref>
                        </c15:formulaRef>
                      </c:ext>
                    </c:extLst>
                    <c:strCache>
                      <c:ptCount val="1"/>
                      <c:pt idx="0">
                        <c:v>Dans l'animation pour le jeu-vidéo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5'!$B$11,'Question 5'!$D$11,'Question 5'!$F$11)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0.30580000000000002</c:v>
                      </c:pt>
                      <c:pt idx="1">
                        <c:v>0.53880000000000006</c:v>
                      </c:pt>
                      <c:pt idx="2">
                        <c:v>0.18049999999999999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2D7-4D31-B3E0-E6EAAE2A8FFF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5'!$A$12</c15:sqref>
                        </c15:formulaRef>
                      </c:ext>
                    </c:extLst>
                    <c:strCache>
                      <c:ptCount val="1"/>
                      <c:pt idx="0">
                        <c:v>Je ne sais Pas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6E36-4013-9F79-2537665E602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6E36-4013-9F79-2537665E602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6E36-4013-9F79-2537665E602F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5'!$B$12,'Question 5'!$D$12,'Question 5'!$F$12)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</c:v>
                      </c:pt>
                      <c:pt idx="1">
                        <c:v>0.2</c:v>
                      </c:pt>
                      <c:pt idx="2">
                        <c:v>0.9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2D7-4D31-B3E0-E6EAAE2A8FFF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8.6897904770476181E-2"/>
          <c:y val="0.90892731497257551"/>
          <c:w val="0.87681102680610357"/>
          <c:h val="7.97559191208963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943125202216322E-2"/>
          <c:y val="0.15744869356674229"/>
          <c:w val="0.50671718606480176"/>
          <c:h val="0.76495199688380722"/>
        </c:manualLayout>
      </c:layout>
      <c:pieChart>
        <c:varyColors val="1"/>
        <c:ser>
          <c:idx val="4"/>
          <c:order val="4"/>
          <c:tx>
            <c:strRef>
              <c:f>'Question 5'!$A$8</c:f>
              <c:strCache>
                <c:ptCount val="1"/>
                <c:pt idx="0">
                  <c:v>Sur des projets plutôt cartoons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8B97-482C-BB07-1C5F01D1CD7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B97-482C-BB07-1C5F01D1CD75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E0E-482F-BFA3-A9D47A2477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('Question 5'!$B$3,'Question 5'!$D$3,'Question 5'!$F$3)</c:f>
              <c:strCache>
                <c:ptCount val="3"/>
                <c:pt idx="0">
                  <c:v>Ma priorité</c:v>
                </c:pt>
                <c:pt idx="1">
                  <c:v>Pas spécialement ma priorité</c:v>
                </c:pt>
                <c:pt idx="2">
                  <c:v>Jamais</c:v>
                </c:pt>
              </c:strCache>
            </c:strRef>
          </c:cat>
          <c:val>
            <c:numRef>
              <c:f>('Question 5'!$B$8,'Question 5'!$D$8,'Question 5'!$F$8)</c:f>
              <c:numCache>
                <c:formatCode>0.00%</c:formatCode>
                <c:ptCount val="3"/>
                <c:pt idx="0">
                  <c:v>0.43359999999999999</c:v>
                </c:pt>
                <c:pt idx="1">
                  <c:v>0.53129999999999999</c:v>
                </c:pt>
                <c:pt idx="2">
                  <c:v>5.2600000000000001E-2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97-482C-BB07-1C5F01D1CD7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5'!$A$4</c15:sqref>
                        </c15:formulaRef>
                      </c:ext>
                    </c:extLst>
                    <c:strCache>
                      <c:ptCount val="1"/>
                      <c:pt idx="0">
                        <c:v>Sur un projet de long métrage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7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9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B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('Question 5'!$B$4,'Question 5'!$D$4,'Question 5'!$F$4)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0.61899999999999999</c:v>
                      </c:pt>
                      <c:pt idx="1">
                        <c:v>0.40849999999999997</c:v>
                      </c:pt>
                      <c:pt idx="2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B97-482C-BB07-1C5F01D1CD75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5'!$A$5</c15:sqref>
                        </c15:formulaRef>
                      </c:ext>
                    </c:extLst>
                    <c:strCache>
                      <c:ptCount val="1"/>
                      <c:pt idx="0">
                        <c:v>Sur de la série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5'!$B$5,'Question 5'!$D$5,'Question 5'!$F$5)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0.37090000000000001</c:v>
                      </c:pt>
                      <c:pt idx="1">
                        <c:v>0.60899999999999999</c:v>
                      </c:pt>
                      <c:pt idx="2">
                        <c:v>4.0099999999999997E-2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B97-482C-BB07-1C5F01D1CD75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5'!$A$6</c15:sqref>
                        </c15:formulaRef>
                      </c:ext>
                    </c:extLst>
                    <c:strCache>
                      <c:ptCount val="1"/>
                      <c:pt idx="0">
                        <c:v>Sur des projets courts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5'!$B$6,'Question 5'!$D$6,'Question 5'!$F$6)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0.47370000000000001</c:v>
                      </c:pt>
                      <c:pt idx="1">
                        <c:v>0.50380000000000003</c:v>
                      </c:pt>
                      <c:pt idx="2">
                        <c:v>4.5100000000000001E-2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8B97-482C-BB07-1C5F01D1CD75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5'!$A$7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réalistes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5'!$B$7,'Question 5'!$D$7,'Question 5'!$F$7)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0.40100000000000002</c:v>
                      </c:pt>
                      <c:pt idx="1">
                        <c:v>0.5514</c:v>
                      </c:pt>
                      <c:pt idx="2">
                        <c:v>7.0199999999999999E-2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8B97-482C-BB07-1C5F01D1CD75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5'!$A$9</c15:sqref>
                        </c15:formulaRef>
                      </c:ext>
                    </c:extLst>
                    <c:strCache>
                      <c:ptCount val="1"/>
                      <c:pt idx="0">
                        <c:v>Dans une grande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5'!$B$9,'Question 5'!$D$9,'Question 5'!$F$9)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0.33579999999999999</c:v>
                      </c:pt>
                      <c:pt idx="1">
                        <c:v>0.65159999999999996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B97-482C-BB07-1C5F01D1CD75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5'!$A$10</c15:sqref>
                        </c15:formulaRef>
                      </c:ext>
                    </c:extLst>
                    <c:strCache>
                      <c:ptCount val="1"/>
                      <c:pt idx="0">
                        <c:v>Dans une petite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5'!$B$10,'Question 5'!$D$10,'Question 5'!$F$10)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0.42109999999999997</c:v>
                      </c:pt>
                      <c:pt idx="1">
                        <c:v>0.59650000000000003</c:v>
                      </c:pt>
                      <c:pt idx="2">
                        <c:v>1.7500000000000002E-2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B97-482C-BB07-1C5F01D1CD75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5'!$A$11</c15:sqref>
                        </c15:formulaRef>
                      </c:ext>
                    </c:extLst>
                    <c:strCache>
                      <c:ptCount val="1"/>
                      <c:pt idx="0">
                        <c:v>Dans l'animation pour le jeu-vidéo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5'!$B$11,'Question 5'!$D$11,'Question 5'!$F$11)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0.30580000000000002</c:v>
                      </c:pt>
                      <c:pt idx="1">
                        <c:v>0.53880000000000006</c:v>
                      </c:pt>
                      <c:pt idx="2">
                        <c:v>0.18049999999999999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B97-482C-BB07-1C5F01D1CD75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5'!$A$12</c15:sqref>
                        </c15:formulaRef>
                      </c:ext>
                    </c:extLst>
                    <c:strCache>
                      <c:ptCount val="1"/>
                      <c:pt idx="0">
                        <c:v>Je ne sais Pas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3">
                        <a:shade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7E0E-482F-BFA3-A9D47A24777B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7E0E-482F-BFA3-A9D47A24777B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>
                        <a:tint val="65000"/>
                      </a:schemeClr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7E0E-482F-BFA3-A9D47A24777B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5'!$B$12,'Question 5'!$D$12,'Question 5'!$F$12)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</c:v>
                      </c:pt>
                      <c:pt idx="1">
                        <c:v>0.2</c:v>
                      </c:pt>
                      <c:pt idx="2">
                        <c:v>0.9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8B97-482C-BB07-1C5F01D1CD75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4"/>
          <c:order val="4"/>
          <c:tx>
            <c:strRef>
              <c:f>'Question 5'!$A$8</c:f>
              <c:strCache>
                <c:ptCount val="1"/>
                <c:pt idx="0">
                  <c:v>Sur des projets plutôt cartoons</c:v>
                </c:pt>
              </c:strCache>
            </c:strRef>
          </c:tx>
          <c:dPt>
            <c:idx val="0"/>
            <c:bubble3D val="0"/>
            <c:spPr>
              <a:solidFill>
                <a:srgbClr val="FF66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EE3-4288-9C29-E97F1042F44F}"/>
              </c:ext>
            </c:extLst>
          </c:dPt>
          <c:dPt>
            <c:idx val="1"/>
            <c:bubble3D val="0"/>
            <c:spPr>
              <a:solidFill>
                <a:srgbClr val="9933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4EE3-4288-9C29-E97F1042F44F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EE3-4288-9C29-E97F1042F4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('Question 5'!$B$3,'Question 5'!$D$3,'Question 5'!$F$3)</c:f>
              <c:strCache>
                <c:ptCount val="3"/>
                <c:pt idx="0">
                  <c:v>Ma priorité</c:v>
                </c:pt>
                <c:pt idx="1">
                  <c:v>Pas spécialement ma priorité</c:v>
                </c:pt>
                <c:pt idx="2">
                  <c:v>Jamais</c:v>
                </c:pt>
              </c:strCache>
            </c:strRef>
          </c:cat>
          <c:val>
            <c:numRef>
              <c:f>('Question 5'!$B$8,'Question 5'!$D$8,'Question 5'!$F$8)</c:f>
              <c:numCache>
                <c:formatCode>0.00%</c:formatCode>
                <c:ptCount val="3"/>
                <c:pt idx="0">
                  <c:v>0.43359999999999999</c:v>
                </c:pt>
                <c:pt idx="1">
                  <c:v>0.53129999999999999</c:v>
                </c:pt>
                <c:pt idx="2">
                  <c:v>5.2600000000000001E-2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3-4288-9C29-E97F1042F44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5'!$A$4</c15:sqref>
                        </c15:formulaRef>
                      </c:ext>
                    </c:extLst>
                    <c:strCache>
                      <c:ptCount val="1"/>
                      <c:pt idx="0">
                        <c:v>Sur un projet de long métrage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7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9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B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('Question 5'!$B$4,'Question 5'!$D$4,'Question 5'!$F$4)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0.61899999999999999</c:v>
                      </c:pt>
                      <c:pt idx="1">
                        <c:v>0.40849999999999997</c:v>
                      </c:pt>
                      <c:pt idx="2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EE3-4288-9C29-E97F1042F44F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5'!$A$5</c15:sqref>
                        </c15:formulaRef>
                      </c:ext>
                    </c:extLst>
                    <c:strCache>
                      <c:ptCount val="1"/>
                      <c:pt idx="0">
                        <c:v>Sur de la série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5'!$B$5,'Question 5'!$D$5,'Question 5'!$F$5)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0.37090000000000001</c:v>
                      </c:pt>
                      <c:pt idx="1">
                        <c:v>0.60899999999999999</c:v>
                      </c:pt>
                      <c:pt idx="2">
                        <c:v>4.0099999999999997E-2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EE3-4288-9C29-E97F1042F44F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5'!$A$6</c15:sqref>
                        </c15:formulaRef>
                      </c:ext>
                    </c:extLst>
                    <c:strCache>
                      <c:ptCount val="1"/>
                      <c:pt idx="0">
                        <c:v>Sur des projets courts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5'!$B$6,'Question 5'!$D$6,'Question 5'!$F$6)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0.47370000000000001</c:v>
                      </c:pt>
                      <c:pt idx="1">
                        <c:v>0.50380000000000003</c:v>
                      </c:pt>
                      <c:pt idx="2">
                        <c:v>4.5100000000000001E-2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4EE3-4288-9C29-E97F1042F44F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5'!$A$7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réalistes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5'!$B$7,'Question 5'!$D$7,'Question 5'!$F$7)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0.40100000000000002</c:v>
                      </c:pt>
                      <c:pt idx="1">
                        <c:v>0.5514</c:v>
                      </c:pt>
                      <c:pt idx="2">
                        <c:v>7.0199999999999999E-2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EE3-4288-9C29-E97F1042F44F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5'!$A$9</c15:sqref>
                        </c15:formulaRef>
                      </c:ext>
                    </c:extLst>
                    <c:strCache>
                      <c:ptCount val="1"/>
                      <c:pt idx="0">
                        <c:v>Dans une grande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5'!$B$9,'Question 5'!$D$9,'Question 5'!$F$9)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0.33579999999999999</c:v>
                      </c:pt>
                      <c:pt idx="1">
                        <c:v>0.65159999999999996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EE3-4288-9C29-E97F1042F44F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5'!$A$10</c15:sqref>
                        </c15:formulaRef>
                      </c:ext>
                    </c:extLst>
                    <c:strCache>
                      <c:ptCount val="1"/>
                      <c:pt idx="0">
                        <c:v>Dans une petite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5'!$B$10,'Question 5'!$D$10,'Question 5'!$F$10)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0.42109999999999997</c:v>
                      </c:pt>
                      <c:pt idx="1">
                        <c:v>0.59650000000000003</c:v>
                      </c:pt>
                      <c:pt idx="2">
                        <c:v>1.7500000000000002E-2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EE3-4288-9C29-E97F1042F44F}"/>
                  </c:ext>
                </c:extLst>
              </c15:ser>
            </c15:filteredPieSeries>
            <c15:filteredPie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5'!$A$11</c15:sqref>
                        </c15:formulaRef>
                      </c:ext>
                    </c:extLst>
                    <c:strCache>
                      <c:ptCount val="1"/>
                      <c:pt idx="0">
                        <c:v>Dans l'animation pour le jeu-vidéo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5'!$B$11,'Question 5'!$D$11,'Question 5'!$F$11)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0.30580000000000002</c:v>
                      </c:pt>
                      <c:pt idx="1">
                        <c:v>0.53880000000000006</c:v>
                      </c:pt>
                      <c:pt idx="2">
                        <c:v>0.18049999999999999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EE3-4288-9C29-E97F1042F44F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5'!$A$12</c15:sqref>
                        </c15:formulaRef>
                      </c:ext>
                    </c:extLst>
                    <c:strCache>
                      <c:ptCount val="1"/>
                      <c:pt idx="0">
                        <c:v>Je ne sais Pas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F109-42EE-8E79-CF0DD1BCDD5E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F109-42EE-8E79-CF0DD1BCDD5E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/>
                    <a:scene3d>
                      <a:camera prst="orthographicFront"/>
                      <a:lightRig rig="brightRoom" dir="t"/>
                    </a:scene3d>
                    <a:sp3d prstMaterial="flat">
                      <a:bevelT w="50800" h="101600" prst="angle"/>
                      <a:contourClr>
                        <a:srgbClr val="000000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F109-42EE-8E79-CF0DD1BCDD5E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dLblPos val="inEnd"/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5'!$B$12,'Question 5'!$D$12,'Question 5'!$F$12)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</c:v>
                      </c:pt>
                      <c:pt idx="1">
                        <c:v>0.2</c:v>
                      </c:pt>
                      <c:pt idx="2">
                        <c:v>0.9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EE3-4288-9C29-E97F1042F44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7"/>
          <c:order val="7"/>
          <c:tx>
            <c:strRef>
              <c:f>'Question 5'!$A$11</c:f>
              <c:strCache>
                <c:ptCount val="1"/>
                <c:pt idx="0">
                  <c:v>Dans l'animation pour le jeu-vidéo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C5D1-444A-BB30-20DBD06A0259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D1-444A-BB30-20DBD06A025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D1-444A-BB30-20DBD06A025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('Question 5'!$B$3,'Question 5'!$D$3,'Question 5'!$F$3)</c:f>
              <c:strCache>
                <c:ptCount val="3"/>
                <c:pt idx="0">
                  <c:v>Ma priorité</c:v>
                </c:pt>
                <c:pt idx="1">
                  <c:v>Pas spécialement ma priorité</c:v>
                </c:pt>
                <c:pt idx="2">
                  <c:v>Jamais</c:v>
                </c:pt>
              </c:strCache>
            </c:strRef>
          </c:cat>
          <c:val>
            <c:numRef>
              <c:f>('Question 5'!$B$11,'Question 5'!$D$11,'Question 5'!$F$11)</c:f>
              <c:numCache>
                <c:formatCode>0.00%</c:formatCode>
                <c:ptCount val="3"/>
                <c:pt idx="0">
                  <c:v>0.30580000000000002</c:v>
                </c:pt>
                <c:pt idx="1">
                  <c:v>0.53880000000000006</c:v>
                </c:pt>
                <c:pt idx="2">
                  <c:v>0.18049999999999999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D1-444A-BB30-20DBD06A025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'Question 5'!$A$4</c15:sqref>
                        </c15:formulaRef>
                      </c:ext>
                    </c:extLst>
                    <c:strCache>
                      <c:ptCount val="1"/>
                      <c:pt idx="0">
                        <c:v>Sur un projet de long métrage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7-3EAA-4EE4-B07F-D324FEA8C8C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9-3EAA-4EE4-B07F-D324FEA8C8C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>
                    <c:ext xmlns:c16="http://schemas.microsoft.com/office/drawing/2014/chart" uri="{C3380CC4-5D6E-409C-BE32-E72D297353CC}">
                      <c16:uniqueId val="{0000000B-3EAA-4EE4-B07F-D324FEA8C8C0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('Question 5'!$B$4,'Question 5'!$D$4,'Question 5'!$F$4)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0.61899999999999999</c:v>
                      </c:pt>
                      <c:pt idx="1">
                        <c:v>0.40849999999999997</c:v>
                      </c:pt>
                      <c:pt idx="2">
                        <c:v>0.01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5D1-444A-BB30-20DBD06A0259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5'!$A$5</c15:sqref>
                        </c15:formulaRef>
                      </c:ext>
                    </c:extLst>
                    <c:strCache>
                      <c:ptCount val="1"/>
                      <c:pt idx="0">
                        <c:v>Sur de la série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D-3EAA-4EE4-B07F-D324FEA8C8C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F-3EAA-4EE4-B07F-D324FEA8C8C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1-3EAA-4EE4-B07F-D324FEA8C8C0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5'!$B$5,'Question 5'!$D$5,'Question 5'!$F$5)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0.37090000000000001</c:v>
                      </c:pt>
                      <c:pt idx="1">
                        <c:v>0.60899999999999999</c:v>
                      </c:pt>
                      <c:pt idx="2">
                        <c:v>4.0099999999999997E-2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5D1-444A-BB30-20DBD06A0259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5'!$A$6</c15:sqref>
                        </c15:formulaRef>
                      </c:ext>
                    </c:extLst>
                    <c:strCache>
                      <c:ptCount val="1"/>
                      <c:pt idx="0">
                        <c:v>Sur des projets courts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3-3EAA-4EE4-B07F-D324FEA8C8C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5-3EAA-4EE4-B07F-D324FEA8C8C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3EAA-4EE4-B07F-D324FEA8C8C0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5'!$B$6,'Question 5'!$D$6,'Question 5'!$F$6)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0.47370000000000001</c:v>
                      </c:pt>
                      <c:pt idx="1">
                        <c:v>0.50380000000000003</c:v>
                      </c:pt>
                      <c:pt idx="2">
                        <c:v>4.5100000000000001E-2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5D1-444A-BB30-20DBD06A0259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5'!$A$7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réalistes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3EAA-4EE4-B07F-D324FEA8C8C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3EAA-4EE4-B07F-D324FEA8C8C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3EAA-4EE4-B07F-D324FEA8C8C0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5'!$B$7,'Question 5'!$D$7,'Question 5'!$F$7)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0.40100000000000002</c:v>
                      </c:pt>
                      <c:pt idx="1">
                        <c:v>0.5514</c:v>
                      </c:pt>
                      <c:pt idx="2">
                        <c:v>7.0199999999999999E-2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C5D1-444A-BB30-20DBD06A0259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5'!$A$8</c15:sqref>
                        </c15:formulaRef>
                      </c:ext>
                    </c:extLst>
                    <c:strCache>
                      <c:ptCount val="1"/>
                      <c:pt idx="0">
                        <c:v>Sur des projets plutôt cartoons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3EAA-4EE4-B07F-D324FEA8C8C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3EAA-4EE4-B07F-D324FEA8C8C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3EAA-4EE4-B07F-D324FEA8C8C0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5'!$B$8,'Question 5'!$D$8,'Question 5'!$F$8)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0.43359999999999999</c:v>
                      </c:pt>
                      <c:pt idx="1">
                        <c:v>0.53129999999999999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C5D1-444A-BB30-20DBD06A0259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5'!$A$9</c15:sqref>
                        </c15:formulaRef>
                      </c:ext>
                    </c:extLst>
                    <c:strCache>
                      <c:ptCount val="1"/>
                      <c:pt idx="0">
                        <c:v>Dans une grande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3EAA-4EE4-B07F-D324FEA8C8C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3EAA-4EE4-B07F-D324FEA8C8C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3EAA-4EE4-B07F-D324FEA8C8C0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5'!$B$9,'Question 5'!$D$9,'Question 5'!$F$9)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0.33579999999999999</c:v>
                      </c:pt>
                      <c:pt idx="1">
                        <c:v>0.65159999999999996</c:v>
                      </c:pt>
                      <c:pt idx="2">
                        <c:v>5.2600000000000001E-2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C5D1-444A-BB30-20DBD06A0259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5'!$A$10</c15:sqref>
                        </c15:formulaRef>
                      </c:ext>
                    </c:extLst>
                    <c:strCache>
                      <c:ptCount val="1"/>
                      <c:pt idx="0">
                        <c:v>Dans une petite structure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3EAA-4EE4-B07F-D324FEA8C8C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3EAA-4EE4-B07F-D324FEA8C8C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3EAA-4EE4-B07F-D324FEA8C8C0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5'!$B$10,'Question 5'!$D$10,'Question 5'!$F$10)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0.42109999999999997</c:v>
                      </c:pt>
                      <c:pt idx="1">
                        <c:v>0.59650000000000003</c:v>
                      </c:pt>
                      <c:pt idx="2">
                        <c:v>1.7500000000000002E-2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C5D1-444A-BB30-20DBD06A0259}"/>
                  </c:ext>
                </c:extLst>
              </c15:ser>
            </c15:filteredPieSeries>
            <c15:filteredPie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'Question 5'!$A$12</c15:sqref>
                        </c15:formulaRef>
                      </c:ext>
                    </c:extLst>
                    <c:strCache>
                      <c:ptCount val="1"/>
                      <c:pt idx="0">
                        <c:v>Je ne sais Pas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3EAA-4EE4-B07F-D324FEA8C8C0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3EAA-4EE4-B07F-D324FEA8C8C0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>
                      <a:noFill/>
                    </a:ln>
                    <a:effectLst>
                      <a:outerShdw blurRad="254000" sx="102000" sy="102000" algn="ctr" rotWithShape="0">
                        <a:prstClr val="black">
                          <a:alpha val="20000"/>
                        </a:prstClr>
                      </a:outerShdw>
                    </a:effectLst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3EAA-4EE4-B07F-D324FEA8C8C0}"/>
                    </c:ext>
                  </c:extLst>
                </c:dPt>
                <c:dLbls>
                  <c:spPr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33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r-FR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dk1">
                            <a:lumMod val="50000"/>
                            <a:lumOff val="50000"/>
                          </a:schemeClr>
                        </a:solidFill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5'!$B$3,'Question 5'!$D$3,'Question 5'!$F$3)</c15:sqref>
                        </c15:formulaRef>
                      </c:ext>
                    </c:extLst>
                    <c:strCache>
                      <c:ptCount val="3"/>
                      <c:pt idx="0">
                        <c:v>Ma priorité</c:v>
                      </c:pt>
                      <c:pt idx="1">
                        <c:v>Pas spécialement ma priorité</c:v>
                      </c:pt>
                      <c:pt idx="2">
                        <c:v>Jamais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('Question 5'!$B$12,'Question 5'!$D$12,'Question 5'!$F$12)</c15:sqref>
                        </c15:formulaRef>
                      </c:ext>
                    </c:extLst>
                    <c:numCache>
                      <c:formatCode>0.00%</c:formatCode>
                      <c:ptCount val="3"/>
                      <c:pt idx="0">
                        <c:v>0</c:v>
                      </c:pt>
                      <c:pt idx="1">
                        <c:v>0.2</c:v>
                      </c:pt>
                      <c:pt idx="2">
                        <c:v>0.9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C5D1-444A-BB30-20DBD06A0259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95262733414719"/>
          <c:y val="0.43816240757654418"/>
          <c:w val="0.27229870887292784"/>
          <c:h val="0.1477403388828462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0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5F391-741E-4343-A22D-A3B74A73ABF3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2E370-2E79-44B0-AA0A-76C356DDF2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764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320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74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7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9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8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73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3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93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501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67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F597D-893E-48FC-8DFC-B11788532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Helvetica Inserat LT Std" panose="020B0806030702050204" pitchFamily="34" charset="0"/>
              </a:rPr>
              <a:t>Enquête </a:t>
            </a:r>
            <a:r>
              <a:rPr lang="fr-FR" dirty="0">
                <a:solidFill>
                  <a:srgbClr val="993366"/>
                </a:solidFill>
                <a:latin typeface="Helvetica Inserat LT Std" panose="020B0806030702050204" pitchFamily="34" charset="0"/>
              </a:rPr>
              <a:t>RECA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486D0B-2F19-47EF-8C7D-ADB1186C8F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sz="2800" cap="none" dirty="0">
                <a:solidFill>
                  <a:srgbClr val="993366"/>
                </a:solidFill>
              </a:rPr>
              <a:t>RAF – 21 novembre 2019</a:t>
            </a:r>
          </a:p>
          <a:p>
            <a:r>
              <a:rPr lang="fr-FR" sz="1700" i="1" cap="none" dirty="0"/>
              <a:t>Aymeric Hays-Narbonne – Président</a:t>
            </a:r>
          </a:p>
          <a:p>
            <a:r>
              <a:rPr lang="fr-FR" sz="1700" i="1" cap="none" dirty="0"/>
              <a:t>Moïra Marguin – Vice Présidente</a:t>
            </a:r>
          </a:p>
        </p:txBody>
      </p:sp>
      <p:pic>
        <p:nvPicPr>
          <p:cNvPr id="5" name="Image 4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EB1FD121-45D6-483D-8365-E9761C7C8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268" y="306879"/>
            <a:ext cx="5619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1729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61E8A7-C737-4D77-A898-D3D48DB9EF93}"/>
              </a:ext>
            </a:extLst>
          </p:cNvPr>
          <p:cNvSpPr/>
          <p:nvPr/>
        </p:nvSpPr>
        <p:spPr>
          <a:xfrm>
            <a:off x="671119" y="1174459"/>
            <a:ext cx="10779853" cy="68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643" y="6418754"/>
            <a:ext cx="4822804" cy="365125"/>
          </a:xfrm>
        </p:spPr>
        <p:txBody>
          <a:bodyPr/>
          <a:lstStyle/>
          <a:p>
            <a:r>
              <a:rPr lang="fr-FR" dirty="0"/>
              <a:t>21/11/2019 – RECA / RAF - </a:t>
            </a:r>
            <a:fld id="{7350914B-DF65-4FB9-80DF-3D8171B85ECB}" type="slidenum">
              <a:rPr lang="fr-FR" smtClean="0"/>
              <a:t>10</a:t>
            </a:fld>
            <a:endParaRPr lang="en-US" dirty="0"/>
          </a:p>
        </p:txBody>
      </p:sp>
      <p:pic>
        <p:nvPicPr>
          <p:cNvPr id="17" name="Image 1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69C2A80-1B32-41B8-9FEC-4CE7C8A7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873914"/>
              </p:ext>
            </p:extLst>
          </p:nvPr>
        </p:nvGraphicFramePr>
        <p:xfrm>
          <a:off x="4377882" y="250382"/>
          <a:ext cx="7487799" cy="527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0A8BD0F-7172-410E-B8A9-DC29662D5524}"/>
              </a:ext>
            </a:extLst>
          </p:cNvPr>
          <p:cNvSpPr/>
          <p:nvPr/>
        </p:nvSpPr>
        <p:spPr>
          <a:xfrm>
            <a:off x="809178" y="725648"/>
            <a:ext cx="37751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achen Std Bold" panose="02040906030706050204" pitchFamily="18" charset="0"/>
              </a:rPr>
              <a:t>Dans l’animation </a:t>
            </a:r>
          </a:p>
          <a:p>
            <a:pPr algn="ctr"/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achen Std Bold" panose="02040906030706050204" pitchFamily="18" charset="0"/>
              </a:rPr>
              <a:t>POUR LE </a:t>
            </a:r>
            <a:r>
              <a:rPr lang="fr-FR" sz="2400" dirty="0">
                <a:solidFill>
                  <a:srgbClr val="FF6600"/>
                </a:solidFill>
                <a:latin typeface="Aachen Std Bold" panose="02040906030706050204" pitchFamily="18" charset="0"/>
              </a:rPr>
              <a:t>JEU VIDÉO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achen Std Bold" panose="02040906030706050204" pitchFamily="18" charset="0"/>
              </a:rPr>
              <a:t>?</a:t>
            </a:r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55BA5A-A07F-49AC-A6FE-B8EB78DCD3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900" y="2203236"/>
            <a:ext cx="1688402" cy="1645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3A5B56E-1ED5-4A5A-9DAD-40C6604616AF}"/>
              </a:ext>
            </a:extLst>
          </p:cNvPr>
          <p:cNvSpPr/>
          <p:nvPr/>
        </p:nvSpPr>
        <p:spPr>
          <a:xfrm>
            <a:off x="326319" y="4654764"/>
            <a:ext cx="474082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FF6600"/>
                </a:solidFill>
                <a:latin typeface="Aachen Std Bold" panose="02040906030706050204" pitchFamily="18" charset="0"/>
              </a:rPr>
              <a:t>UN PETIT TIERS</a:t>
            </a:r>
            <a:r>
              <a:rPr lang="fr-FR" dirty="0">
                <a:solidFill>
                  <a:srgbClr val="FF6600"/>
                </a:solidFill>
                <a:latin typeface="Aachen Std Bold" panose="02040906030706050204" pitchFamily="18" charset="0"/>
              </a:rPr>
              <a:t> </a:t>
            </a:r>
          </a:p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Des jeunes professionnels diplômés ont comme priorité de travailler dans l’animation pour le jeu-vidéo (122)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A5F78B-F873-4B99-A320-FBA9C2B77F1E}"/>
              </a:ext>
            </a:extLst>
          </p:cNvPr>
          <p:cNvSpPr/>
          <p:nvPr/>
        </p:nvSpPr>
        <p:spPr>
          <a:xfrm>
            <a:off x="8285834" y="4998411"/>
            <a:ext cx="3393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9999"/>
                </a:solidFill>
                <a:latin typeface="Aachen Std Bold" panose="02040906030706050204" pitchFamily="18" charset="0"/>
              </a:rPr>
              <a:t>Dans quels </a:t>
            </a:r>
            <a:r>
              <a:rPr lang="fr-FR" sz="2400" dirty="0">
                <a:solidFill>
                  <a:srgbClr val="009999"/>
                </a:solidFill>
                <a:latin typeface="Aachen Std Bold" panose="02040906030706050204" pitchFamily="18" charset="0"/>
              </a:rPr>
              <a:t>contextes</a:t>
            </a:r>
            <a:r>
              <a:rPr lang="fr-FR" dirty="0">
                <a:solidFill>
                  <a:srgbClr val="009999"/>
                </a:solidFill>
                <a:latin typeface="Aachen Std Bold" panose="02040906030706050204" pitchFamily="18" charset="0"/>
              </a:rPr>
              <a:t> souhaitent-ils travailler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achen Std Bold" panose="02040906030706050204" pitchFamily="18" charset="0"/>
              </a:rPr>
              <a:t>dès la sortie de l'école ? </a:t>
            </a:r>
          </a:p>
        </p:txBody>
      </p:sp>
    </p:spTree>
    <p:extLst>
      <p:ext uri="{BB962C8B-B14F-4D97-AF65-F5344CB8AC3E}">
        <p14:creationId xmlns:p14="http://schemas.microsoft.com/office/powerpoint/2010/main" val="1461986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F597D-893E-48FC-8DFC-B11788532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bg2">
                    <a:lumMod val="50000"/>
                  </a:schemeClr>
                </a:solidFill>
                <a:latin typeface="Helvetica Inserat LT Std" panose="020B0806030702050204" pitchFamily="34" charset="0"/>
              </a:rPr>
              <a:t>Enquête </a:t>
            </a:r>
            <a:r>
              <a:rPr lang="fr-FR" dirty="0">
                <a:solidFill>
                  <a:srgbClr val="993366"/>
                </a:solidFill>
                <a:latin typeface="Helvetica Inserat LT Std" panose="020B0806030702050204" pitchFamily="34" charset="0"/>
              </a:rPr>
              <a:t>RECA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3486D0B-2F19-47EF-8C7D-ADB1186C8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474282"/>
            <a:ext cx="10058400" cy="1143000"/>
          </a:xfrm>
        </p:spPr>
        <p:txBody>
          <a:bodyPr>
            <a:normAutofit/>
          </a:bodyPr>
          <a:lstStyle/>
          <a:p>
            <a:r>
              <a:rPr lang="fr-FR" sz="3200" cap="none" dirty="0">
                <a:solidFill>
                  <a:schemeClr val="accent4">
                    <a:lumMod val="75000"/>
                  </a:schemeClr>
                </a:solidFill>
                <a:latin typeface="Aachen Std Bold" panose="02040906030706050204" pitchFamily="18" charset="0"/>
              </a:rPr>
              <a:t>Conclusion</a:t>
            </a:r>
            <a:r>
              <a:rPr lang="fr-FR" sz="3200" cap="none" dirty="0">
                <a:solidFill>
                  <a:srgbClr val="993366"/>
                </a:solidFill>
                <a:latin typeface="Aachen Std Bold" panose="02040906030706050204" pitchFamily="18" charset="0"/>
              </a:rPr>
              <a:t> rapide &amp; Q/R</a:t>
            </a:r>
            <a:endParaRPr lang="fr-FR" sz="1800" i="1" cap="none" dirty="0">
              <a:solidFill>
                <a:srgbClr val="993366"/>
              </a:solidFill>
              <a:latin typeface="Aachen Std Bold" panose="02040906030706050204" pitchFamily="18" charset="0"/>
            </a:endParaRPr>
          </a:p>
        </p:txBody>
      </p:sp>
      <p:pic>
        <p:nvPicPr>
          <p:cNvPr id="5" name="Image 4" descr="Une image contenant horloge&#10;&#10;Description générée automatiquement">
            <a:extLst>
              <a:ext uri="{FF2B5EF4-FFF2-40B4-BE49-F238E27FC236}">
                <a16:creationId xmlns:a16="http://schemas.microsoft.com/office/drawing/2014/main" id="{EB1FD121-45D6-483D-8365-E9761C7C8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268" y="306879"/>
            <a:ext cx="561975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pied de page 14">
            <a:extLst>
              <a:ext uri="{FF2B5EF4-FFF2-40B4-BE49-F238E27FC236}">
                <a16:creationId xmlns:a16="http://schemas.microsoft.com/office/drawing/2014/main" id="{09CCBC9D-5BE7-4ED4-BB44-837E0336E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643" y="6418754"/>
            <a:ext cx="4822804" cy="365125"/>
          </a:xfrm>
        </p:spPr>
        <p:txBody>
          <a:bodyPr/>
          <a:lstStyle/>
          <a:p>
            <a:r>
              <a:rPr lang="fr-FR" dirty="0"/>
              <a:t>21/11/2019 – RECA / RAF - </a:t>
            </a:r>
            <a:fld id="{7350914B-DF65-4FB9-80DF-3D8171B85ECB}" type="slidenum">
              <a:rPr lang="fr-FR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1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86389A-30E4-466E-A2AC-2BBD1E22EF35}"/>
              </a:ext>
            </a:extLst>
          </p:cNvPr>
          <p:cNvSpPr/>
          <p:nvPr/>
        </p:nvSpPr>
        <p:spPr>
          <a:xfrm>
            <a:off x="671119" y="1174459"/>
            <a:ext cx="10779853" cy="68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693C5114-3906-4A56-808D-2C89F5AB4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89" y="252291"/>
            <a:ext cx="6733591" cy="68513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Une journée qui commence par des chiffres et qui se termine par….. Des chiffres ! </a:t>
            </a:r>
            <a:r>
              <a:rPr lang="fr-FR" sz="12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(mais en plus court)</a:t>
            </a:r>
          </a:p>
          <a:p>
            <a:pPr marL="0" indent="0">
              <a:buNone/>
            </a:pPr>
            <a:endParaRPr lang="fr-FR" sz="1800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85C8EF8B-B356-4B8B-9B03-CCA8F25B4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21/11/2019 – RECA / RAF - </a:t>
            </a:r>
            <a:fld id="{7350914B-DF65-4FB9-80DF-3D8171B85ECB}" type="slidenum">
              <a:rPr lang="fr-FR" smtClean="0"/>
              <a:t>2</a:t>
            </a:fld>
            <a:endParaRPr lang="en-US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7EABBEF1-DCD2-4460-96C4-288A21E5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Image 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7284339B-29EB-48D1-9995-CDB394026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41EAE0-BF17-4B28-9DEC-72BD5D707690}"/>
              </a:ext>
            </a:extLst>
          </p:cNvPr>
          <p:cNvSpPr/>
          <p:nvPr/>
        </p:nvSpPr>
        <p:spPr>
          <a:xfrm>
            <a:off x="7678056" y="3249104"/>
            <a:ext cx="40198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i="1" dirty="0">
                <a:solidFill>
                  <a:srgbClr val="0099CC"/>
                </a:solidFill>
                <a:latin typeface="Helvetica Inserat LT Std" panose="020B0806030702050204" pitchFamily="34" charset="0"/>
              </a:rPr>
              <a:t>Les 28 écoles du réseau : </a:t>
            </a:r>
            <a:b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</a:br>
            <a:endParaRPr lang="fr-FR" sz="1400" i="1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algn="ctr"/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Ariès Lyon,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ArtFX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, ATI, Bellecour, ECV, EMCA, Emile Cohl, ENSAD, ESAAT, ESRA Paris, ESRA Rennes, ESMA Montpellier, ESMA Toulouse, Estienne, Georges Méliès, Gobelins, ILOI, IIM, ISART Digital, La Poudrière, L'Atelier, L'IDEM, LISAA, MOPA,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Pivaut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, Pole IIID, Sainte Geneviève, 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Supinfocom</a:t>
            </a:r>
            <a:r>
              <a:rPr lang="fr-FR" sz="1400" i="1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 </a:t>
            </a:r>
            <a:r>
              <a:rPr lang="fr-FR" sz="1400" i="1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Rubika</a:t>
            </a:r>
            <a:endParaRPr lang="fr-FR" sz="1400" i="1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A81E5F-0B34-4158-BA12-3AE45A3BEAB7}"/>
              </a:ext>
            </a:extLst>
          </p:cNvPr>
          <p:cNvSpPr/>
          <p:nvPr/>
        </p:nvSpPr>
        <p:spPr>
          <a:xfrm>
            <a:off x="8398818" y="2231420"/>
            <a:ext cx="2578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CC0066"/>
                </a:solidFill>
                <a:latin typeface="Helvetica Inserat LT Std" panose="020B0806030702050204" pitchFamily="34" charset="0"/>
              </a:rPr>
              <a:t>40%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de retours </a:t>
            </a:r>
            <a:endParaRPr lang="fr-FR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965478-FA53-403A-A2C4-750EE856A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387" y="783771"/>
            <a:ext cx="3097177" cy="13658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E6982F-6E20-4430-993F-18E0C49BEA1D}"/>
              </a:ext>
            </a:extLst>
          </p:cNvPr>
          <p:cNvSpPr/>
          <p:nvPr/>
        </p:nvSpPr>
        <p:spPr>
          <a:xfrm>
            <a:off x="8178603" y="2813981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399 réponses / 1000 étudiants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1A8D31-AC9E-40E8-B867-00805F261E1C}"/>
              </a:ext>
            </a:extLst>
          </p:cNvPr>
          <p:cNvSpPr/>
          <p:nvPr/>
        </p:nvSpPr>
        <p:spPr>
          <a:xfrm>
            <a:off x="319389" y="3095072"/>
            <a:ext cx="655593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Une </a:t>
            </a:r>
            <a:r>
              <a:rPr lang="fr-FR" dirty="0">
                <a:solidFill>
                  <a:srgbClr val="009999"/>
                </a:solidFill>
                <a:latin typeface="Helvetica Inserat LT Std" panose="020B0806030702050204" pitchFamily="34" charset="0"/>
              </a:rPr>
              <a:t>Enquête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, plus qu’une étude</a:t>
            </a: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Poser la question des « </a:t>
            </a:r>
            <a:r>
              <a:rPr lang="fr-FR" dirty="0">
                <a:solidFill>
                  <a:srgbClr val="FF6600"/>
                </a:solidFill>
                <a:latin typeface="Helvetica Inserat LT Std" panose="020B0806030702050204" pitchFamily="34" charset="0"/>
              </a:rPr>
              <a:t>envies / souhaits / intérêts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 » aux jeunes professionnels diplômés des écoles du RECA</a:t>
            </a: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Questionnaire envoyé </a:t>
            </a:r>
            <a:r>
              <a:rPr lang="fr-FR" dirty="0">
                <a:solidFill>
                  <a:srgbClr val="009999"/>
                </a:solidFill>
                <a:latin typeface="Helvetica Inserat LT Std" panose="020B0806030702050204" pitchFamily="34" charset="0"/>
              </a:rPr>
              <a:t>quelques semaines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avant la fin des études</a:t>
            </a: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Volonté de le faire </a:t>
            </a:r>
            <a:r>
              <a:rPr lang="fr-FR" dirty="0">
                <a:solidFill>
                  <a:srgbClr val="009999"/>
                </a:solidFill>
                <a:latin typeface="Helvetica Inserat LT Std" panose="020B0806030702050204" pitchFamily="34" charset="0"/>
              </a:rPr>
              <a:t>tous les ans</a:t>
            </a:r>
          </a:p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Prolongement avec un questionnaire des </a:t>
            </a:r>
            <a:r>
              <a:rPr lang="fr-FR" dirty="0">
                <a:solidFill>
                  <a:srgbClr val="339966"/>
                </a:solidFill>
                <a:latin typeface="Helvetica Inserat LT Std" panose="020B0806030702050204" pitchFamily="34" charset="0"/>
              </a:rPr>
              <a:t>besoins des studios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(court, moyen et long terme)</a:t>
            </a:r>
          </a:p>
        </p:txBody>
      </p:sp>
      <p:pic>
        <p:nvPicPr>
          <p:cNvPr id="18" name="Image 17" descr="Une image contenant signe, dessin, horloge, pièce&#10;&#10;Description générée automatiquement">
            <a:extLst>
              <a:ext uri="{FF2B5EF4-FFF2-40B4-BE49-F238E27FC236}">
                <a16:creationId xmlns:a16="http://schemas.microsoft.com/office/drawing/2014/main" id="{E56686EB-BC7B-41C1-B83E-5568CD511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4166" y="1026438"/>
            <a:ext cx="2424038" cy="191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9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F855DD-E512-460E-B017-F15B16BAAF98}"/>
              </a:ext>
            </a:extLst>
          </p:cNvPr>
          <p:cNvSpPr/>
          <p:nvPr/>
        </p:nvSpPr>
        <p:spPr>
          <a:xfrm>
            <a:off x="671119" y="1174459"/>
            <a:ext cx="10779853" cy="68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dirty="0"/>
              <a:t>21/11/2019 – RECA / RAF - </a:t>
            </a:r>
            <a:fld id="{7350914B-DF65-4FB9-80DF-3D8171B85ECB}" type="slidenum">
              <a:rPr lang="fr-FR" smtClean="0"/>
              <a:t>3</a:t>
            </a:fld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5D717CB-06C0-4067-8387-45FF435C53B1}"/>
              </a:ext>
            </a:extLst>
          </p:cNvPr>
          <p:cNvSpPr txBox="1"/>
          <p:nvPr/>
        </p:nvSpPr>
        <p:spPr>
          <a:xfrm>
            <a:off x="1226190" y="5301370"/>
            <a:ext cx="9669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993366"/>
                </a:solidFill>
                <a:latin typeface="Helvetica Inserat LT Std" panose="020B0806030702050204" pitchFamily="34" charset="0"/>
              </a:rPr>
              <a:t>Plus de la moitié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des jeunes professionnels diplômés souhaitent </a:t>
            </a:r>
            <a:r>
              <a:rPr lang="fr-FR" sz="2000" dirty="0">
                <a:solidFill>
                  <a:srgbClr val="993366"/>
                </a:solidFill>
                <a:latin typeface="Helvetica Inserat LT Std" panose="020B0806030702050204" pitchFamily="34" charset="0"/>
              </a:rPr>
              <a:t>rester en France</a:t>
            </a:r>
          </a:p>
          <a:p>
            <a:pPr algn="ctr"/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Un choix avant tout </a:t>
            </a:r>
            <a:r>
              <a:rPr lang="fr-FR" sz="2000" dirty="0">
                <a:solidFill>
                  <a:srgbClr val="FF0066"/>
                </a:solidFill>
                <a:latin typeface="Helvetica Inserat LT Std" panose="020B0806030702050204" pitchFamily="34" charset="0"/>
              </a:rPr>
              <a:t>guidé par le projet</a:t>
            </a:r>
          </a:p>
          <a:p>
            <a:endParaRPr lang="fr-FR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31B8FB-5194-478B-A280-5C90F3CC31D3}"/>
              </a:ext>
            </a:extLst>
          </p:cNvPr>
          <p:cNvSpPr/>
          <p:nvPr/>
        </p:nvSpPr>
        <p:spPr>
          <a:xfrm>
            <a:off x="2911493" y="153263"/>
            <a:ext cx="63690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993366"/>
                </a:solidFill>
                <a:latin typeface="Aachen Std Bold" panose="02040906030706050204" pitchFamily="18" charset="0"/>
              </a:rPr>
              <a:t>Où souhaitent-ils </a:t>
            </a:r>
            <a:r>
              <a:rPr lang="fr-FR" sz="2400" dirty="0">
                <a:solidFill>
                  <a:srgbClr val="993366"/>
                </a:solidFill>
                <a:latin typeface="Aachen Std Bold" panose="02040906030706050204" pitchFamily="18" charset="0"/>
              </a:rPr>
              <a:t>travailler</a:t>
            </a:r>
            <a:endParaRPr lang="fr-FR" dirty="0">
              <a:solidFill>
                <a:srgbClr val="993366"/>
              </a:solidFill>
              <a:latin typeface="Aachen Std Bold" panose="02040906030706050204" pitchFamily="18" charset="0"/>
            </a:endParaRPr>
          </a:p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achen Std Bold" panose="02040906030706050204" pitchFamily="18" charset="0"/>
              </a:rPr>
              <a:t>dès la sortie de l'école ?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B0F7450-666A-445C-B5C4-C86E7FA245C5}"/>
              </a:ext>
            </a:extLst>
          </p:cNvPr>
          <p:cNvGrpSpPr/>
          <p:nvPr/>
        </p:nvGrpSpPr>
        <p:grpSpPr>
          <a:xfrm>
            <a:off x="288179" y="1342411"/>
            <a:ext cx="3179762" cy="3097598"/>
            <a:chOff x="6760828" y="765122"/>
            <a:chExt cx="3179762" cy="3097598"/>
          </a:xfrm>
        </p:grpSpPr>
        <p:pic>
          <p:nvPicPr>
            <p:cNvPr id="4" name="Image 3" descr="Une image contenant texte, carte&#10;&#10;Description générée automatiquement">
              <a:extLst>
                <a:ext uri="{FF2B5EF4-FFF2-40B4-BE49-F238E27FC236}">
                  <a16:creationId xmlns:a16="http://schemas.microsoft.com/office/drawing/2014/main" id="{0DD07285-15CE-4D99-A4ED-BAC5C4913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0828" y="765122"/>
              <a:ext cx="3179762" cy="3097598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4F82390-EB4D-49F5-9EAF-FEBF8EE0E097}"/>
                </a:ext>
              </a:extLst>
            </p:cNvPr>
            <p:cNvSpPr txBox="1"/>
            <p:nvPr/>
          </p:nvSpPr>
          <p:spPr>
            <a:xfrm>
              <a:off x="7829164" y="2564987"/>
              <a:ext cx="17223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dirty="0">
                  <a:solidFill>
                    <a:schemeClr val="bg1"/>
                  </a:solidFill>
                  <a:latin typeface="Aachen Std Bold" panose="02040906030706050204" pitchFamily="18" charset="0"/>
                </a:rPr>
                <a:t>54,39</a:t>
              </a:r>
              <a:r>
                <a:rPr lang="fr-FR" sz="2400" dirty="0">
                  <a:solidFill>
                    <a:schemeClr val="bg1"/>
                  </a:solidFill>
                  <a:latin typeface="Aachen Std Bold" panose="02040906030706050204" pitchFamily="18" charset="0"/>
                </a:rPr>
                <a:t> %</a:t>
              </a:r>
            </a:p>
          </p:txBody>
        </p:sp>
      </p:grpSp>
      <p:pic>
        <p:nvPicPr>
          <p:cNvPr id="12" name="Image 11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1C110358-C770-4DFA-93C6-2F380681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43A9CCE6-98A6-40A8-BDBC-66FB2EB862B3}"/>
              </a:ext>
            </a:extLst>
          </p:cNvPr>
          <p:cNvGrpSpPr/>
          <p:nvPr/>
        </p:nvGrpSpPr>
        <p:grpSpPr>
          <a:xfrm>
            <a:off x="4439113" y="2024248"/>
            <a:ext cx="2928989" cy="2291186"/>
            <a:chOff x="4439113" y="1856296"/>
            <a:chExt cx="2928989" cy="2291186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0A2A342-D00D-4F79-89B3-2BC7822BB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439113" y="1856296"/>
              <a:ext cx="2928989" cy="1951438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DB5EC56-810F-48EA-ADB4-393C9CCF0BFF}"/>
                </a:ext>
              </a:extLst>
            </p:cNvPr>
            <p:cNvSpPr txBox="1"/>
            <p:nvPr/>
          </p:nvSpPr>
          <p:spPr>
            <a:xfrm>
              <a:off x="5171614" y="2658590"/>
              <a:ext cx="1493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>
                      <a:lumMod val="85000"/>
                    </a:schemeClr>
                  </a:solidFill>
                  <a:latin typeface="Aachen Std Bold" panose="02040906030706050204" pitchFamily="18" charset="0"/>
                </a:rPr>
                <a:t>23,56 %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C840558-7336-4A05-9137-BB22FCACDC11}"/>
                </a:ext>
              </a:extLst>
            </p:cNvPr>
            <p:cNvSpPr/>
            <p:nvPr/>
          </p:nvSpPr>
          <p:spPr>
            <a:xfrm>
              <a:off x="5104641" y="3880674"/>
              <a:ext cx="1380173" cy="2668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i="1" dirty="0">
                  <a:solidFill>
                    <a:schemeClr val="accent4">
                      <a:lumMod val="75000"/>
                    </a:schemeClr>
                  </a:solidFill>
                </a:rPr>
                <a:t>Europe hors France</a:t>
              </a:r>
              <a:endParaRPr lang="fr-FR" sz="1400" i="1" dirty="0"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770EBE8B-F643-4D24-A4B0-17FDF0A755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274" y="1515458"/>
            <a:ext cx="2928989" cy="2928989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B67757FE-0FD7-4BE1-AA91-4FFBC1255A70}"/>
              </a:ext>
            </a:extLst>
          </p:cNvPr>
          <p:cNvSpPr txBox="1"/>
          <p:nvPr/>
        </p:nvSpPr>
        <p:spPr>
          <a:xfrm>
            <a:off x="9307377" y="3909802"/>
            <a:ext cx="1093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Aachen Std Bold" panose="02040906030706050204" pitchFamily="18" charset="0"/>
              </a:rPr>
              <a:t>22,06 %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5785B1-3B8A-44FE-89A5-8F449AEB8CE5}"/>
              </a:ext>
            </a:extLst>
          </p:cNvPr>
          <p:cNvSpPr/>
          <p:nvPr/>
        </p:nvSpPr>
        <p:spPr>
          <a:xfrm>
            <a:off x="8915834" y="4381410"/>
            <a:ext cx="17526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>
                <a:solidFill>
                  <a:schemeClr val="accent4">
                    <a:lumMod val="75000"/>
                  </a:schemeClr>
                </a:solidFill>
              </a:rPr>
              <a:t>En dehors de l’Europe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326398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du contenu 9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7ABDC1C4-0CB1-48F2-8E98-72A8627FC6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1" y="58461"/>
            <a:ext cx="11744541" cy="5333239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3297DD0-A9B4-4B17-90E1-4DAD569107FA}"/>
              </a:ext>
            </a:extLst>
          </p:cNvPr>
          <p:cNvSpPr txBox="1"/>
          <p:nvPr/>
        </p:nvSpPr>
        <p:spPr>
          <a:xfrm>
            <a:off x="253726" y="5494855"/>
            <a:ext cx="5842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Métiers de la </a:t>
            </a:r>
            <a:r>
              <a:rPr lang="fr-FR" sz="2000" dirty="0">
                <a:solidFill>
                  <a:srgbClr val="0070C0"/>
                </a:solidFill>
                <a:latin typeface="Helvetica Inserat LT Std" panose="020B0806030702050204" pitchFamily="34" charset="0"/>
              </a:rPr>
              <a:t>3D en tête </a:t>
            </a:r>
          </a:p>
        </p:txBody>
      </p:sp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FB1EE0D5-A27A-4AF3-B1E9-E717A0F8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dirty="0"/>
              <a:t>21/11/2019 – RECA / RAF - </a:t>
            </a:r>
            <a:fld id="{7350914B-DF65-4FB9-80DF-3D8171B85ECB}" type="slidenum">
              <a:rPr lang="fr-FR" smtClean="0"/>
              <a:t>4</a:t>
            </a:fld>
            <a:endParaRPr lang="en-US" dirty="0"/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1EE30EA4-96C6-4BAD-8285-855012B61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377351-DA41-4CD4-8F1A-7CF05C7B0F00}"/>
              </a:ext>
            </a:extLst>
          </p:cNvPr>
          <p:cNvSpPr/>
          <p:nvPr/>
        </p:nvSpPr>
        <p:spPr>
          <a:xfrm>
            <a:off x="8242913" y="4362165"/>
            <a:ext cx="35566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6600"/>
                </a:solidFill>
                <a:latin typeface="Helvetica Inserat LT Std" panose="020B0806030702050204" pitchFamily="34" charset="0"/>
              </a:rPr>
              <a:t>Très intéressé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par…</a:t>
            </a:r>
            <a:endParaRPr lang="fr-FR" sz="2400" dirty="0">
              <a:solidFill>
                <a:srgbClr val="33996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3384CB-D32E-4B91-9E9C-976296BD41E7}"/>
              </a:ext>
            </a:extLst>
          </p:cNvPr>
          <p:cNvSpPr/>
          <p:nvPr/>
        </p:nvSpPr>
        <p:spPr>
          <a:xfrm>
            <a:off x="1109899" y="5894965"/>
            <a:ext cx="4976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Animation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3D : </a:t>
            </a:r>
            <a:r>
              <a:rPr lang="fr-FR" dirty="0">
                <a:solidFill>
                  <a:srgbClr val="993366"/>
                </a:solidFill>
                <a:latin typeface="Helvetica Inserat LT Std" panose="020B0806030702050204" pitchFamily="34" charset="0"/>
              </a:rPr>
              <a:t>34,59%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vs animation 2D : </a:t>
            </a:r>
            <a:r>
              <a:rPr lang="fr-FR" dirty="0">
                <a:solidFill>
                  <a:srgbClr val="993366"/>
                </a:solidFill>
                <a:latin typeface="Helvetica Inserat LT Std" panose="020B0806030702050204" pitchFamily="34" charset="0"/>
              </a:rPr>
              <a:t>18,30 %</a:t>
            </a:r>
          </a:p>
        </p:txBody>
      </p:sp>
    </p:spTree>
    <p:extLst>
      <p:ext uri="{BB962C8B-B14F-4D97-AF65-F5344CB8AC3E}">
        <p14:creationId xmlns:p14="http://schemas.microsoft.com/office/powerpoint/2010/main" val="450630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0D3B106-E712-4E11-8786-A36CEBF16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6" y="150409"/>
            <a:ext cx="12055961" cy="523335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3297DD0-A9B4-4B17-90E1-4DAD569107FA}"/>
              </a:ext>
            </a:extLst>
          </p:cNvPr>
          <p:cNvSpPr txBox="1"/>
          <p:nvPr/>
        </p:nvSpPr>
        <p:spPr>
          <a:xfrm>
            <a:off x="208746" y="5492682"/>
            <a:ext cx="491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66"/>
                </a:solidFill>
                <a:latin typeface="Helvetica Inserat LT Std" panose="020B0806030702050204" pitchFamily="34" charset="0"/>
              </a:rPr>
              <a:t>Postes de direction 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en tête</a:t>
            </a:r>
          </a:p>
        </p:txBody>
      </p:sp>
      <p:sp>
        <p:nvSpPr>
          <p:cNvPr id="13" name="Espace réservé du pied de page 14">
            <a:extLst>
              <a:ext uri="{FF2B5EF4-FFF2-40B4-BE49-F238E27FC236}">
                <a16:creationId xmlns:a16="http://schemas.microsoft.com/office/drawing/2014/main" id="{BA6F3036-B35C-40FC-BBCC-15BD4CBB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dirty="0"/>
              <a:t>21/11/2019 – RECA / RAF - </a:t>
            </a:r>
            <a:fld id="{7350914B-DF65-4FB9-80DF-3D8171B85ECB}" type="slidenum">
              <a:rPr lang="fr-FR" smtClean="0"/>
              <a:t>5</a:t>
            </a:fld>
            <a:endParaRPr lang="en-US" dirty="0"/>
          </a:p>
        </p:txBody>
      </p:sp>
      <p:pic>
        <p:nvPicPr>
          <p:cNvPr id="9" name="Image 8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B444C0F-CFF3-41C1-9F72-B90E363E8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3B89E8-B7B2-4BB4-8FCB-128A6BD666CE}"/>
              </a:ext>
            </a:extLst>
          </p:cNvPr>
          <p:cNvSpPr/>
          <p:nvPr/>
        </p:nvSpPr>
        <p:spPr>
          <a:xfrm>
            <a:off x="8401534" y="4231537"/>
            <a:ext cx="35566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6600"/>
                </a:solidFill>
                <a:latin typeface="Helvetica Inserat LT Std" panose="020B0806030702050204" pitchFamily="34" charset="0"/>
              </a:rPr>
              <a:t>intéressé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par…</a:t>
            </a:r>
            <a:endParaRPr lang="fr-FR" sz="2400" dirty="0">
              <a:solidFill>
                <a:srgbClr val="33996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265044-D542-4EB8-9B38-62E946BE5F2E}"/>
              </a:ext>
            </a:extLst>
          </p:cNvPr>
          <p:cNvSpPr/>
          <p:nvPr/>
        </p:nvSpPr>
        <p:spPr>
          <a:xfrm>
            <a:off x="634319" y="5862015"/>
            <a:ext cx="3251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>
                <a:solidFill>
                  <a:srgbClr val="FF0066"/>
                </a:solidFill>
                <a:latin typeface="Helvetica Inserat LT Std" panose="020B0806030702050204" pitchFamily="34" charset="0"/>
              </a:rPr>
              <a:t>Inversion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de la 3D et de la 2D</a:t>
            </a:r>
          </a:p>
        </p:txBody>
      </p:sp>
    </p:spTree>
    <p:extLst>
      <p:ext uri="{BB962C8B-B14F-4D97-AF65-F5344CB8AC3E}">
        <p14:creationId xmlns:p14="http://schemas.microsoft.com/office/powerpoint/2010/main" val="303432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A3D2B641-7FFA-4EE6-B3C4-06DA73BFE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" y="188975"/>
            <a:ext cx="11996057" cy="5359678"/>
          </a:xfrm>
          <a:prstGeom prst="rect">
            <a:avLst/>
          </a:prstGeom>
        </p:spPr>
      </p:pic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dirty="0"/>
              <a:t>21/11/2019 – RECA / RAF - </a:t>
            </a:r>
            <a:fld id="{7350914B-DF65-4FB9-80DF-3D8171B85ECB}" type="slidenum">
              <a:rPr lang="fr-FR" smtClean="0"/>
              <a:t>6</a:t>
            </a:fld>
            <a:endParaRPr lang="en-US" dirty="0"/>
          </a:p>
        </p:txBody>
      </p:sp>
      <p:pic>
        <p:nvPicPr>
          <p:cNvPr id="10" name="Image 9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961F5BC0-693F-412F-8C01-825E74B78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94DB0F-0347-4AB0-8F8A-6AD480DFDC37}"/>
              </a:ext>
            </a:extLst>
          </p:cNvPr>
          <p:cNvSpPr/>
          <p:nvPr/>
        </p:nvSpPr>
        <p:spPr>
          <a:xfrm>
            <a:off x="8308224" y="4110235"/>
            <a:ext cx="355667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6600"/>
                </a:solidFill>
                <a:latin typeface="Helvetica Inserat LT Std" panose="020B0806030702050204" pitchFamily="34" charset="0"/>
              </a:rPr>
              <a:t>Peu ou pas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intéressé par…</a:t>
            </a:r>
            <a:endParaRPr lang="fr-FR" sz="2400" dirty="0">
              <a:solidFill>
                <a:srgbClr val="33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0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BA7DFB1-4B17-4378-98A6-70095A5B4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6" y="0"/>
            <a:ext cx="12113704" cy="4961890"/>
          </a:xfrm>
          <a:prstGeom prst="rect">
            <a:avLst/>
          </a:prstGeom>
        </p:spPr>
      </p:pic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dirty="0"/>
              <a:t>21/11/2019 – RECA / RAF - </a:t>
            </a:r>
            <a:fld id="{7350914B-DF65-4FB9-80DF-3D8171B85ECB}" type="slidenum">
              <a:rPr lang="fr-FR" smtClean="0"/>
              <a:t>7</a:t>
            </a:fld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5D717CB-06C0-4067-8387-45FF435C53B1}"/>
              </a:ext>
            </a:extLst>
          </p:cNvPr>
          <p:cNvSpPr txBox="1"/>
          <p:nvPr/>
        </p:nvSpPr>
        <p:spPr>
          <a:xfrm>
            <a:off x="3324913" y="5172228"/>
            <a:ext cx="5530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Avis relativement tranchés sur </a:t>
            </a:r>
            <a:r>
              <a:rPr lang="fr-FR" sz="1600" dirty="0">
                <a:solidFill>
                  <a:srgbClr val="009999"/>
                </a:solidFill>
                <a:latin typeface="Helvetica Inserat LT Std" panose="020B0806030702050204" pitchFamily="34" charset="0"/>
              </a:rPr>
              <a:t>certains métiers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(R&amp;D, </a:t>
            </a:r>
            <a:r>
              <a:rPr lang="fr-FR" sz="1600" dirty="0" err="1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Layout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, Storyboard, gestion de production), moins sur les </a:t>
            </a:r>
            <a:r>
              <a:rPr lang="fr-FR" sz="1600" dirty="0">
                <a:solidFill>
                  <a:srgbClr val="993366"/>
                </a:solidFill>
                <a:latin typeface="Helvetica Inserat LT Std" panose="020B0806030702050204" pitchFamily="34" charset="0"/>
              </a:rPr>
              <a:t>métiers « centraux »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(animation, design) dans les écoles du RECA</a:t>
            </a:r>
          </a:p>
          <a:p>
            <a:pPr algn="ctr"/>
            <a:endParaRPr lang="fr-FR" sz="1600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</p:txBody>
      </p:sp>
      <p:pic>
        <p:nvPicPr>
          <p:cNvPr id="17" name="Image 1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69C2A80-1B32-41B8-9FEC-4CE7C8A7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AEAD1F-B1A6-4DE1-9E9A-0D81E7B139D5}"/>
              </a:ext>
            </a:extLst>
          </p:cNvPr>
          <p:cNvSpPr/>
          <p:nvPr/>
        </p:nvSpPr>
        <p:spPr>
          <a:xfrm>
            <a:off x="9244307" y="4855720"/>
            <a:ext cx="2696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4000" dirty="0">
                <a:solidFill>
                  <a:schemeClr val="accent3">
                    <a:lumMod val="75000"/>
                  </a:schemeClr>
                </a:solidFill>
                <a:latin typeface="Aachen Std Bold" panose="02040906030706050204" pitchFamily="18" charset="0"/>
              </a:rPr>
              <a:t>45 %</a:t>
            </a:r>
            <a:r>
              <a:rPr lang="fr-FR" dirty="0">
                <a:solidFill>
                  <a:schemeClr val="accent3">
                    <a:lumMod val="75000"/>
                  </a:schemeClr>
                </a:solidFill>
                <a:latin typeface="Aachen Std Bold" panose="02040906030706050204" pitchFamily="18" charset="0"/>
              </a:rPr>
              <a:t> </a:t>
            </a:r>
          </a:p>
          <a:p>
            <a:pPr algn="r"/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Sont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Helvetica Inserat LT Std" panose="020B0806030702050204" pitchFamily="34" charset="0"/>
              </a:rPr>
              <a:t>très intéressés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voir </a:t>
            </a:r>
            <a:r>
              <a:rPr lang="fr-FR" sz="1600" dirty="0">
                <a:solidFill>
                  <a:schemeClr val="accent3">
                    <a:lumMod val="75000"/>
                  </a:schemeClr>
                </a:solidFill>
                <a:latin typeface="Helvetica Inserat LT Std" panose="020B0806030702050204" pitchFamily="34" charset="0"/>
              </a:rPr>
              <a:t>intéressés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par l’animation 2D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3E28E-20A9-4113-9E62-CD76CA99844D}"/>
              </a:ext>
            </a:extLst>
          </p:cNvPr>
          <p:cNvSpPr/>
          <p:nvPr/>
        </p:nvSpPr>
        <p:spPr>
          <a:xfrm>
            <a:off x="251145" y="5014025"/>
            <a:ext cx="2696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olidFill>
                  <a:srgbClr val="0099CC"/>
                </a:solidFill>
                <a:latin typeface="Aachen Std Bold" panose="02040906030706050204" pitchFamily="18" charset="0"/>
              </a:rPr>
              <a:t>Anim </a:t>
            </a:r>
            <a:r>
              <a:rPr lang="fr-FR" sz="40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achen Std Bold" panose="02040906030706050204" pitchFamily="18" charset="0"/>
              </a:rPr>
              <a:t>3D</a:t>
            </a:r>
            <a:r>
              <a:rPr lang="fr-FR" dirty="0">
                <a:solidFill>
                  <a:srgbClr val="0099CC"/>
                </a:solidFill>
                <a:latin typeface="Aachen Std Bold" panose="02040906030706050204" pitchFamily="18" charset="0"/>
              </a:rPr>
              <a:t> </a:t>
            </a:r>
          </a:p>
          <a:p>
            <a:r>
              <a:rPr lang="fr-FR" sz="1600" dirty="0">
                <a:solidFill>
                  <a:srgbClr val="FF6600"/>
                </a:solidFill>
                <a:latin typeface="Helvetica Inserat LT Std" panose="020B0806030702050204" pitchFamily="34" charset="0"/>
              </a:rPr>
              <a:t>50,13% </a:t>
            </a:r>
            <a:r>
              <a:rPr lang="fr-FR" sz="1600" dirty="0">
                <a:solidFill>
                  <a:schemeClr val="accent4">
                    <a:lumMod val="75000"/>
                  </a:schemeClr>
                </a:solidFill>
                <a:latin typeface="Helvetica Inserat LT Std" panose="020B0806030702050204" pitchFamily="34" charset="0"/>
              </a:rPr>
              <a:t>très intéressés voire intéressés</a:t>
            </a:r>
            <a:endParaRPr lang="fr-FR" sz="1600" dirty="0">
              <a:solidFill>
                <a:schemeClr val="accent3">
                  <a:lumMod val="75000"/>
                </a:schemeClr>
              </a:solidFill>
              <a:latin typeface="Helvetica Inserat LT Std" panose="020B08060307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4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61E8A7-C737-4D77-A898-D3D48DB9EF93}"/>
              </a:ext>
            </a:extLst>
          </p:cNvPr>
          <p:cNvSpPr/>
          <p:nvPr/>
        </p:nvSpPr>
        <p:spPr>
          <a:xfrm>
            <a:off x="671119" y="1174459"/>
            <a:ext cx="10779853" cy="68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horloge, objet&#10;&#10;Description générée automatiquement">
            <a:extLst>
              <a:ext uri="{FF2B5EF4-FFF2-40B4-BE49-F238E27FC236}">
                <a16:creationId xmlns:a16="http://schemas.microsoft.com/office/drawing/2014/main" id="{4510499E-CF0F-469A-9446-9116CFC6D5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7885372" y="595164"/>
            <a:ext cx="3707514" cy="3975234"/>
          </a:xfrm>
          <a:prstGeom prst="rect">
            <a:avLst/>
          </a:prstGeom>
        </p:spPr>
      </p:pic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fr-FR" dirty="0"/>
              <a:t>21/11/2019 – RECA / RAF - </a:t>
            </a:r>
            <a:fld id="{7350914B-DF65-4FB9-80DF-3D8171B85ECB}" type="slidenum">
              <a:rPr lang="fr-FR" smtClean="0"/>
              <a:t>8</a:t>
            </a:fld>
            <a:endParaRPr lang="en-US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5D717CB-06C0-4067-8387-45FF435C53B1}"/>
              </a:ext>
            </a:extLst>
          </p:cNvPr>
          <p:cNvSpPr txBox="1"/>
          <p:nvPr/>
        </p:nvSpPr>
        <p:spPr>
          <a:xfrm>
            <a:off x="69908" y="4998410"/>
            <a:ext cx="9669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6600"/>
                </a:solidFill>
                <a:latin typeface="Helvetica Inserat LT Std" panose="020B0806030702050204" pitchFamily="34" charset="0"/>
              </a:rPr>
              <a:t>Long métrage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arrive en tête, puis la tendance préférentielle se porte sur les projets courts. </a:t>
            </a:r>
          </a:p>
          <a:p>
            <a:endParaRPr lang="fr-FR" dirty="0">
              <a:solidFill>
                <a:schemeClr val="bg1">
                  <a:lumMod val="50000"/>
                </a:schemeClr>
              </a:solidFill>
              <a:latin typeface="Helvetica Inserat LT Std" panose="020B0806030702050204" pitchFamily="34" charset="0"/>
            </a:endParaRPr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La série n’est </a:t>
            </a:r>
            <a:r>
              <a:rPr lang="fr-FR" dirty="0">
                <a:solidFill>
                  <a:srgbClr val="0099CC"/>
                </a:solidFill>
                <a:latin typeface="Helvetica Inserat LT Std" panose="020B0806030702050204" pitchFamily="34" charset="0"/>
              </a:rPr>
              <a:t>pas une priorité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pour </a:t>
            </a:r>
            <a:r>
              <a:rPr lang="fr-FR" dirty="0">
                <a:solidFill>
                  <a:srgbClr val="0099CC"/>
                </a:solidFill>
                <a:latin typeface="Helvetica Inserat LT Std" panose="020B0806030702050204" pitchFamily="34" charset="0"/>
              </a:rPr>
              <a:t>60,90 %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des jeunes professionnels diplômés.</a:t>
            </a:r>
          </a:p>
          <a:p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7" name="Image 1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69C2A80-1B32-41B8-9FEC-4CE7C8A75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/>
        </p:nvGraphicFramePr>
        <p:xfrm>
          <a:off x="281942" y="250046"/>
          <a:ext cx="7453136" cy="4247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A2A5F78B-F873-4B99-A320-FBA9C2B77F1E}"/>
              </a:ext>
            </a:extLst>
          </p:cNvPr>
          <p:cNvSpPr/>
          <p:nvPr/>
        </p:nvSpPr>
        <p:spPr>
          <a:xfrm>
            <a:off x="8341567" y="250046"/>
            <a:ext cx="3393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achen Std Bold" panose="02040906030706050204" pitchFamily="18" charset="0"/>
              </a:rPr>
              <a:t>Dans quels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achen Std Bold" panose="02040906030706050204" pitchFamily="18" charset="0"/>
              </a:rPr>
              <a:t>contextes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achen Std Bold" panose="02040906030706050204" pitchFamily="18" charset="0"/>
              </a:rPr>
              <a:t> souhaitent-ils travailler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achen Std Bold" panose="02040906030706050204" pitchFamily="18" charset="0"/>
              </a:rPr>
              <a:t>dès la sortie de l'école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261B70-A387-4E72-9C2D-E884E33BFA57}"/>
              </a:ext>
            </a:extLst>
          </p:cNvPr>
          <p:cNvSpPr/>
          <p:nvPr/>
        </p:nvSpPr>
        <p:spPr>
          <a:xfrm>
            <a:off x="8545964" y="2699905"/>
            <a:ext cx="261120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FF6600"/>
                </a:solidFill>
                <a:latin typeface="Aachen Std Bold" panose="02040906030706050204" pitchFamily="18" charset="0"/>
              </a:rPr>
              <a:t>61,90 %</a:t>
            </a:r>
            <a:r>
              <a:rPr lang="fr-FR" dirty="0">
                <a:solidFill>
                  <a:srgbClr val="FF6600"/>
                </a:solidFill>
                <a:latin typeface="Aachen Std Bold" panose="02040906030706050204" pitchFamily="18" charset="0"/>
              </a:rPr>
              <a:t> </a:t>
            </a:r>
          </a:p>
          <a:p>
            <a:pPr algn="ct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ont comme priorité de travailler sur du Long Métrage</a:t>
            </a:r>
          </a:p>
        </p:txBody>
      </p:sp>
    </p:spTree>
    <p:extLst>
      <p:ext uri="{BB962C8B-B14F-4D97-AF65-F5344CB8AC3E}">
        <p14:creationId xmlns:p14="http://schemas.microsoft.com/office/powerpoint/2010/main" val="116031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61E8A7-C737-4D77-A898-D3D48DB9EF93}"/>
              </a:ext>
            </a:extLst>
          </p:cNvPr>
          <p:cNvSpPr/>
          <p:nvPr/>
        </p:nvSpPr>
        <p:spPr>
          <a:xfrm>
            <a:off x="671118" y="1194050"/>
            <a:ext cx="10779853" cy="685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pied de page 14">
            <a:extLst>
              <a:ext uri="{FF2B5EF4-FFF2-40B4-BE49-F238E27FC236}">
                <a16:creationId xmlns:a16="http://schemas.microsoft.com/office/drawing/2014/main" id="{22C787F6-7CA2-4395-BF8C-8A987BB82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49643" y="6418754"/>
            <a:ext cx="4822804" cy="365125"/>
          </a:xfrm>
        </p:spPr>
        <p:txBody>
          <a:bodyPr/>
          <a:lstStyle/>
          <a:p>
            <a:r>
              <a:rPr lang="fr-FR" dirty="0"/>
              <a:t>21/11/2019 – RECA / RAF - </a:t>
            </a:r>
            <a:fld id="{7350914B-DF65-4FB9-80DF-3D8171B85ECB}" type="slidenum">
              <a:rPr lang="fr-FR" smtClean="0"/>
              <a:t>9</a:t>
            </a:fld>
            <a:endParaRPr lang="en-US" dirty="0"/>
          </a:p>
        </p:txBody>
      </p:sp>
      <p:pic>
        <p:nvPicPr>
          <p:cNvPr id="17" name="Image 16" descr="Une image contenant bâtiment, fenêtre&#10;&#10;Description générée automatiquement">
            <a:extLst>
              <a:ext uri="{FF2B5EF4-FFF2-40B4-BE49-F238E27FC236}">
                <a16:creationId xmlns:a16="http://schemas.microsoft.com/office/drawing/2014/main" id="{C69C2A80-1B32-41B8-9FEC-4CE7C8A75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256" y="5968541"/>
            <a:ext cx="830998" cy="830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A5F78B-F873-4B99-A320-FBA9C2B77F1E}"/>
              </a:ext>
            </a:extLst>
          </p:cNvPr>
          <p:cNvSpPr/>
          <p:nvPr/>
        </p:nvSpPr>
        <p:spPr>
          <a:xfrm>
            <a:off x="1256539" y="138415"/>
            <a:ext cx="33932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39966"/>
                </a:solidFill>
                <a:latin typeface="Aachen Std Bold" panose="02040906030706050204" pitchFamily="18" charset="0"/>
              </a:rPr>
              <a:t>Dans quels </a:t>
            </a:r>
            <a:r>
              <a:rPr lang="fr-FR" sz="2400" dirty="0">
                <a:solidFill>
                  <a:srgbClr val="339966"/>
                </a:solidFill>
                <a:latin typeface="Aachen Std Bold" panose="02040906030706050204" pitchFamily="18" charset="0"/>
              </a:rPr>
              <a:t>contextes</a:t>
            </a:r>
            <a:r>
              <a:rPr lang="fr-FR" dirty="0">
                <a:solidFill>
                  <a:srgbClr val="339966"/>
                </a:solidFill>
                <a:latin typeface="Aachen Std Bold" panose="02040906030706050204" pitchFamily="18" charset="0"/>
              </a:rPr>
              <a:t> souhaitent-ils travailler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Aachen Std Bold" panose="02040906030706050204" pitchFamily="18" charset="0"/>
              </a:rPr>
              <a:t>dès la sortie de l'école 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2CF3B5-0D4D-493D-AE69-913C8961BE8F}"/>
              </a:ext>
            </a:extLst>
          </p:cNvPr>
          <p:cNvSpPr/>
          <p:nvPr/>
        </p:nvSpPr>
        <p:spPr>
          <a:xfrm>
            <a:off x="8148724" y="1277767"/>
            <a:ext cx="30420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Certains retours indiquent qu’avant tout, les jeunes professionnels diplômés </a:t>
            </a:r>
            <a:r>
              <a:rPr lang="fr-FR" sz="1600" dirty="0">
                <a:solidFill>
                  <a:srgbClr val="339966"/>
                </a:solidFill>
                <a:latin typeface="Helvetica Inserat LT Std" panose="020B0806030702050204" pitchFamily="34" charset="0"/>
              </a:rPr>
              <a:t>privilégient le projet avant le reste</a:t>
            </a:r>
            <a:r>
              <a:rPr lang="fr-FR" sz="1600" dirty="0">
                <a:solidFill>
                  <a:srgbClr val="FF6600"/>
                </a:solidFill>
                <a:latin typeface="Helvetica Inserat LT Std" panose="020B0806030702050204" pitchFamily="34" charset="0"/>
              </a:rPr>
              <a:t> </a:t>
            </a:r>
            <a:r>
              <a:rPr lang="fr-FR" sz="1600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(structure, localisation, etc.)</a:t>
            </a:r>
          </a:p>
        </p:txBody>
      </p:sp>
      <p:pic>
        <p:nvPicPr>
          <p:cNvPr id="7" name="Image 6" descr="Une image contenant dessin&#10;&#10;Description générée automatiquement">
            <a:extLst>
              <a:ext uri="{FF2B5EF4-FFF2-40B4-BE49-F238E27FC236}">
                <a16:creationId xmlns:a16="http://schemas.microsoft.com/office/drawing/2014/main" id="{5237A235-E621-435A-BE15-F9809FAAA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5195" y="891117"/>
            <a:ext cx="1449304" cy="1168391"/>
          </a:xfrm>
          <a:prstGeom prst="rect">
            <a:avLst/>
          </a:prstGeom>
        </p:spPr>
      </p:pic>
      <p:graphicFrame>
        <p:nvGraphicFramePr>
          <p:cNvPr id="18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076990"/>
              </p:ext>
            </p:extLst>
          </p:nvPr>
        </p:nvGraphicFramePr>
        <p:xfrm>
          <a:off x="315649" y="1347809"/>
          <a:ext cx="3982943" cy="325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578B43AB-F459-4155-B0EB-A75260D0FB8C}"/>
              </a:ext>
            </a:extLst>
          </p:cNvPr>
          <p:cNvSpPr/>
          <p:nvPr/>
        </p:nvSpPr>
        <p:spPr>
          <a:xfrm>
            <a:off x="2323296" y="1686195"/>
            <a:ext cx="32467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Dans une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Helvetica Inserat LT Std" panose="020B0806030702050204" pitchFamily="34" charset="0"/>
              </a:rPr>
              <a:t>petite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 structure ?</a:t>
            </a:r>
            <a:endParaRPr lang="fr-FR" dirty="0"/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7530336"/>
              </p:ext>
            </p:extLst>
          </p:nvPr>
        </p:nvGraphicFramePr>
        <p:xfrm>
          <a:off x="2431848" y="2691927"/>
          <a:ext cx="4661513" cy="325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BCC8E4D1-361D-4482-A5B5-5A08E5262A0A}"/>
              </a:ext>
            </a:extLst>
          </p:cNvPr>
          <p:cNvSpPr/>
          <p:nvPr/>
        </p:nvSpPr>
        <p:spPr>
          <a:xfrm>
            <a:off x="315649" y="4987139"/>
            <a:ext cx="34415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Dans une </a:t>
            </a:r>
            <a:r>
              <a:rPr lang="fr-FR" dirty="0">
                <a:solidFill>
                  <a:srgbClr val="FF0066"/>
                </a:solidFill>
                <a:latin typeface="Helvetica Inserat LT Std" panose="020B0806030702050204" pitchFamily="34" charset="0"/>
              </a:rPr>
              <a:t>grande 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structure ?</a:t>
            </a:r>
            <a:endParaRPr lang="fr-FR" dirty="0"/>
          </a:p>
        </p:txBody>
      </p:sp>
      <p:graphicFrame>
        <p:nvGraphicFramePr>
          <p:cNvPr id="23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370691"/>
              </p:ext>
            </p:extLst>
          </p:nvPr>
        </p:nvGraphicFramePr>
        <p:xfrm>
          <a:off x="5116827" y="-31523"/>
          <a:ext cx="3953069" cy="261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4" name="Rectangle 23">
            <a:extLst>
              <a:ext uri="{FF2B5EF4-FFF2-40B4-BE49-F238E27FC236}">
                <a16:creationId xmlns:a16="http://schemas.microsoft.com/office/drawing/2014/main" id="{22CBE93C-FD5F-4820-A14C-2094D0962E5D}"/>
              </a:ext>
            </a:extLst>
          </p:cNvPr>
          <p:cNvSpPr/>
          <p:nvPr/>
        </p:nvSpPr>
        <p:spPr>
          <a:xfrm>
            <a:off x="7373279" y="310926"/>
            <a:ext cx="3393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Sur des projets plutôt </a:t>
            </a:r>
            <a:r>
              <a:rPr lang="fr-FR" dirty="0">
                <a:solidFill>
                  <a:srgbClr val="339966"/>
                </a:solidFill>
                <a:latin typeface="Helvetica Inserat LT Std" panose="020B0806030702050204" pitchFamily="34" charset="0"/>
              </a:rPr>
              <a:t>Cartoon ?</a:t>
            </a:r>
            <a:endParaRPr lang="fr-FR" dirty="0">
              <a:solidFill>
                <a:srgbClr val="339966"/>
              </a:solidFill>
            </a:endParaRPr>
          </a:p>
        </p:txBody>
      </p:sp>
      <p:graphicFrame>
        <p:nvGraphicFramePr>
          <p:cNvPr id="26" name="Chart 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762641"/>
              </p:ext>
            </p:extLst>
          </p:nvPr>
        </p:nvGraphicFramePr>
        <p:xfrm>
          <a:off x="6841443" y="2881229"/>
          <a:ext cx="4390950" cy="27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F666692A-E143-4D46-9839-1D31E0A1D6B5}"/>
              </a:ext>
            </a:extLst>
          </p:cNvPr>
          <p:cNvSpPr/>
          <p:nvPr/>
        </p:nvSpPr>
        <p:spPr>
          <a:xfrm>
            <a:off x="7488357" y="5545975"/>
            <a:ext cx="3393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Helvetica Inserat LT Std" panose="020B0806030702050204" pitchFamily="34" charset="0"/>
              </a:rPr>
              <a:t>Sur des projets plutôt </a:t>
            </a:r>
            <a:r>
              <a:rPr lang="fr-FR" dirty="0">
                <a:solidFill>
                  <a:srgbClr val="FF6600"/>
                </a:solidFill>
                <a:latin typeface="Helvetica Inserat LT Std" panose="020B0806030702050204" pitchFamily="34" charset="0"/>
              </a:rPr>
              <a:t>réalistes ?</a:t>
            </a:r>
            <a:endParaRPr lang="fr-FR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585467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Bleu vert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417</TotalTime>
  <Words>417</Words>
  <Application>Microsoft Office PowerPoint</Application>
  <PresentationFormat>Grand écran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Aachen Std Bold</vt:lpstr>
      <vt:lpstr>Calibri</vt:lpstr>
      <vt:lpstr>Calibri Light</vt:lpstr>
      <vt:lpstr>Helvetica Inserat LT Std</vt:lpstr>
      <vt:lpstr>Rétrospective</vt:lpstr>
      <vt:lpstr>Enquête RECA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Enquête RECA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Enquête RECA</dc:title>
  <dc:creator>Aymeric Hays-Narbonne</dc:creator>
  <cp:lastModifiedBy>Aymeric Hays-Narbonne</cp:lastModifiedBy>
  <cp:revision>46</cp:revision>
  <cp:lastPrinted>2019-10-30T15:09:01Z</cp:lastPrinted>
  <dcterms:created xsi:type="dcterms:W3CDTF">2019-10-30T08:41:08Z</dcterms:created>
  <dcterms:modified xsi:type="dcterms:W3CDTF">2019-10-31T10:56:32Z</dcterms:modified>
</cp:coreProperties>
</file>