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1" r:id="rId1"/>
  </p:sldMasterIdLst>
  <p:notesMasterIdLst>
    <p:notesMasterId r:id="rId16"/>
  </p:notesMasterIdLst>
  <p:sldIdLst>
    <p:sldId id="256" r:id="rId2"/>
    <p:sldId id="271" r:id="rId3"/>
    <p:sldId id="257" r:id="rId4"/>
    <p:sldId id="262" r:id="rId5"/>
    <p:sldId id="264" r:id="rId6"/>
    <p:sldId id="265" r:id="rId7"/>
    <p:sldId id="269" r:id="rId8"/>
    <p:sldId id="270" r:id="rId9"/>
    <p:sldId id="278" r:id="rId10"/>
    <p:sldId id="277" r:id="rId11"/>
    <p:sldId id="272" r:id="rId12"/>
    <p:sldId id="273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0066"/>
    <a:srgbClr val="FF6600"/>
    <a:srgbClr val="0099CC"/>
    <a:srgbClr val="009999"/>
    <a:srgbClr val="339966"/>
    <a:srgbClr val="CC0066"/>
    <a:srgbClr val="993300"/>
    <a:srgbClr val="CC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meric\Desktop\enquete%20RECA\Voeux%20&#233;tudiants%20Ecoles%20RECA%20&#160;Stud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ymeric.EEC\Documents\Angoul&#234;me%20RAF%202021\RECA%20presentation\Voeux_etudiants_Ecoles_RECA_Students_wishes_RECA_schools_2019-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meric\Desktop\enquete%20RECA\Voeux%20&#233;tudiants%20Ecoles%20RECA%20&#160;Stud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meric\Desktop\enquete%20RECA\Voeux%20&#233;tudiants%20Ecoles%20RECA%20&#160;Stud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meric\Desktop\enquete%20RECA\Voeux%20&#233;tudiants%20Ecoles%20RECA%20&#160;Stud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ymeric.EEC\Documents\Angoul&#234;me%20RAF%202021\RECA%20presentation\Voeux_etudiants_Ecoles_RECA_Students_wishes_RECA_schools_2019-20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ymeric.EEC\Documents\Angoul&#234;me%20RAF%202021\RECA%20presentation\Voeux_etudiants_Ecoles_RECA_Students_wishes_RECA_schools_2019-20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wnloads\Voeux_etudiants_Ecoles_RECA_Students_wishes_RECA_schools_2019-2020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wnloads\Voeux_etudiants_Ecoles_RECA_Students_wishes_RECA_schoo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7"/>
          <c:order val="7"/>
          <c:tx>
            <c:strRef>
              <c:f>'Question 5'!$A$11</c:f>
              <c:strCache>
                <c:ptCount val="1"/>
                <c:pt idx="0">
                  <c:v>Dans l'animation pour le jeu-vidéo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CC6-4734-A435-CDE57004773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CC6-4734-A435-CDE57004773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CC6-4734-A435-CDE57004773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330" b="1" i="0" u="none" strike="noStrike" kern="1200" baseline="0" dirty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30" b="1" i="0" u="none" strike="noStrike" kern="1200" baseline="0" dirty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t>28% (-2)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330" b="1" i="0" u="none" strike="noStrike" kern="1200" baseline="0" dirty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64492178267982"/>
                      <c:h val="9.308022650583067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CC6-4734-A435-CDE570047732}"/>
                </c:ext>
              </c:extLst>
            </c:dLbl>
            <c:dLbl>
              <c:idx val="1"/>
              <c:layout>
                <c:manualLayout>
                  <c:x val="5.9650674208470353E-2"/>
                  <c:y val="-1.394729142790982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56% (+4)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C6-4734-A435-CDE570047732}"/>
                </c:ext>
              </c:extLst>
            </c:dLbl>
            <c:dLbl>
              <c:idx val="2"/>
              <c:layout>
                <c:manualLayout>
                  <c:x val="-5.422788564406395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16% (-2)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C6-4734-A435-CDE57004773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('Question 5'!$B$3,'Question 5'!$D$3,'Question 5'!$F$3)</c:f>
              <c:strCache>
                <c:ptCount val="3"/>
                <c:pt idx="0">
                  <c:v>Ma priorité</c:v>
                </c:pt>
                <c:pt idx="1">
                  <c:v>Pas spécialement ma priorité</c:v>
                </c:pt>
                <c:pt idx="2">
                  <c:v>Jamais</c:v>
                </c:pt>
              </c:strCache>
            </c:strRef>
          </c:cat>
          <c:val>
            <c:numRef>
              <c:f>('Question 5'!$B$11,'Question 5'!$D$11,'Question 5'!$F$11)</c:f>
              <c:numCache>
                <c:formatCode>0.00%</c:formatCode>
                <c:ptCount val="3"/>
                <c:pt idx="0">
                  <c:v>0.30580000000000002</c:v>
                </c:pt>
                <c:pt idx="1">
                  <c:v>0.53880000000000006</c:v>
                </c:pt>
                <c:pt idx="2">
                  <c:v>0.18049999999999999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C6-4734-A435-CDE5700477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5'!$A$4</c15:sqref>
                        </c15:formulaRef>
                      </c:ext>
                    </c:extLst>
                    <c:strCache>
                      <c:ptCount val="1"/>
                      <c:pt idx="0">
                        <c:v>Sur un projet de long métrage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8-8CC6-4734-A435-CDE57004773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A-8CC6-4734-A435-CDE57004773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C-8CC6-4734-A435-CDE57004773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('Question 5'!$B$4,'Question 5'!$D$4,'Question 5'!$F$4)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0.61899999999999999</c:v>
                      </c:pt>
                      <c:pt idx="1">
                        <c:v>0.40849999999999997</c:v>
                      </c:pt>
                      <c:pt idx="2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8CC6-4734-A435-CDE570047732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5'!$A$5</c15:sqref>
                        </c15:formulaRef>
                      </c:ext>
                    </c:extLst>
                    <c:strCache>
                      <c:ptCount val="1"/>
                      <c:pt idx="0">
                        <c:v>Sur de la série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8CC6-4734-A435-CDE57004773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8CC6-4734-A435-CDE57004773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8CC6-4734-A435-CDE57004773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5'!$B$5,'Question 5'!$D$5,'Question 5'!$F$5)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0.37090000000000001</c:v>
                      </c:pt>
                      <c:pt idx="1">
                        <c:v>0.60899999999999999</c:v>
                      </c:pt>
                      <c:pt idx="2">
                        <c:v>4.0099999999999997E-2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CC6-4734-A435-CDE570047732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5'!$A$6</c15:sqref>
                        </c15:formulaRef>
                      </c:ext>
                    </c:extLst>
                    <c:strCache>
                      <c:ptCount val="1"/>
                      <c:pt idx="0">
                        <c:v>Sur des projets courts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8CC6-4734-A435-CDE57004773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8CC6-4734-A435-CDE57004773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8CC6-4734-A435-CDE57004773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5'!$B$6,'Question 5'!$D$6,'Question 5'!$F$6)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0.47370000000000001</c:v>
                      </c:pt>
                      <c:pt idx="1">
                        <c:v>0.50380000000000003</c:v>
                      </c:pt>
                      <c:pt idx="2">
                        <c:v>4.5100000000000001E-2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8CC6-4734-A435-CDE570047732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5'!$A$7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réalistes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8CC6-4734-A435-CDE57004773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8CC6-4734-A435-CDE57004773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8CC6-4734-A435-CDE57004773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5'!$B$7,'Question 5'!$D$7,'Question 5'!$F$7)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0.40100000000000002</c:v>
                      </c:pt>
                      <c:pt idx="1">
                        <c:v>0.5514</c:v>
                      </c:pt>
                      <c:pt idx="2">
                        <c:v>7.0199999999999999E-2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8CC6-4734-A435-CDE570047732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5'!$A$8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cartoons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8CC6-4734-A435-CDE57004773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8CC6-4734-A435-CDE57004773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8CC6-4734-A435-CDE57004773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5'!$B$8,'Question 5'!$D$8,'Question 5'!$F$8)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0.43359999999999999</c:v>
                      </c:pt>
                      <c:pt idx="1">
                        <c:v>0.53129999999999999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8CC6-4734-A435-CDE570047732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5'!$A$9</c15:sqref>
                        </c15:formulaRef>
                      </c:ext>
                    </c:extLst>
                    <c:strCache>
                      <c:ptCount val="1"/>
                      <c:pt idx="0">
                        <c:v>Dans une grande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8CC6-4734-A435-CDE57004773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8CC6-4734-A435-CDE57004773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8CC6-4734-A435-CDE57004773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5'!$B$9,'Question 5'!$D$9,'Question 5'!$F$9)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0.33579999999999999</c:v>
                      </c:pt>
                      <c:pt idx="1">
                        <c:v>0.65159999999999996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8CC6-4734-A435-CDE570047732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5'!$A$10</c15:sqref>
                        </c15:formulaRef>
                      </c:ext>
                    </c:extLst>
                    <c:strCache>
                      <c:ptCount val="1"/>
                      <c:pt idx="0">
                        <c:v>Dans une petite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8CC6-4734-A435-CDE57004773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8CC6-4734-A435-CDE57004773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8CC6-4734-A435-CDE57004773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5'!$B$10,'Question 5'!$D$10,'Question 5'!$F$10)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0.42109999999999997</c:v>
                      </c:pt>
                      <c:pt idx="1">
                        <c:v>0.59650000000000003</c:v>
                      </c:pt>
                      <c:pt idx="2">
                        <c:v>1.7500000000000002E-2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8CC6-4734-A435-CDE570047732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5'!$A$12</c15:sqref>
                        </c15:formulaRef>
                      </c:ext>
                    </c:extLst>
                    <c:strCache>
                      <c:ptCount val="1"/>
                      <c:pt idx="0">
                        <c:v>Je ne sais Pas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8CC6-4734-A435-CDE57004773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8CC6-4734-A435-CDE57004773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8CC6-4734-A435-CDE57004773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5'!$B$12,'Question 5'!$D$12,'Question 5'!$F$12)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</c:v>
                      </c:pt>
                      <c:pt idx="1">
                        <c:v>0.2</c:v>
                      </c:pt>
                      <c:pt idx="2">
                        <c:v>0.9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8CC6-4734-A435-CDE570047732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Ma priorité // My priority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5'!$A$4:$A$6</c:f>
              <c:strCache>
                <c:ptCount val="3"/>
                <c:pt idx="0">
                  <c:v>Sur un projet de long métrage // Feature length animation</c:v>
                </c:pt>
                <c:pt idx="1">
                  <c:v>Sur de la série // On a series</c:v>
                </c:pt>
                <c:pt idx="2">
                  <c:v>Sur des projets courts // On short projects</c:v>
                </c:pt>
              </c:strCache>
              <c:extLst/>
            </c:strRef>
          </c:cat>
          <c:val>
            <c:numRef>
              <c:f>'Question 5'!$B$4:$B$6</c:f>
              <c:numCache>
                <c:formatCode>0.00%</c:formatCode>
                <c:ptCount val="3"/>
                <c:pt idx="0">
                  <c:v>0.66890000000000005</c:v>
                </c:pt>
                <c:pt idx="1">
                  <c:v>0.49259999999999998</c:v>
                </c:pt>
                <c:pt idx="2">
                  <c:v>0.48110000000000003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374-4E54-8C55-3FE670E83316}"/>
            </c:ext>
          </c:extLst>
        </c:ser>
        <c:ser>
          <c:idx val="1"/>
          <c:order val="1"/>
          <c:tx>
            <c:strRef>
              <c:f>'Question 5'!$D$3</c:f>
              <c:strCache>
                <c:ptCount val="1"/>
                <c:pt idx="0">
                  <c:v>Pas spécialement ma priorité // Not my priority</c:v>
                </c:pt>
              </c:strCache>
            </c:strRef>
          </c:tx>
          <c:spPr>
            <a:solidFill>
              <a:srgbClr val="507CB6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5'!$A$4:$A$6</c:f>
              <c:strCache>
                <c:ptCount val="3"/>
                <c:pt idx="0">
                  <c:v>Sur un projet de long métrage // Feature length animation</c:v>
                </c:pt>
                <c:pt idx="1">
                  <c:v>Sur de la série // On a series</c:v>
                </c:pt>
                <c:pt idx="2">
                  <c:v>Sur des projets courts // On short projects</c:v>
                </c:pt>
              </c:strCache>
              <c:extLst/>
            </c:strRef>
          </c:cat>
          <c:val>
            <c:numRef>
              <c:f>'Question 5'!$D$4:$D$6</c:f>
              <c:numCache>
                <c:formatCode>0.00%</c:formatCode>
                <c:ptCount val="3"/>
                <c:pt idx="0">
                  <c:v>0.37069999999999997</c:v>
                </c:pt>
                <c:pt idx="1">
                  <c:v>0.49919999999999998</c:v>
                </c:pt>
                <c:pt idx="2">
                  <c:v>0.51570000000000005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374-4E54-8C55-3FE670E833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"/>
        <c:axId val="100"/>
      </c:barChart>
      <c:valAx>
        <c:axId val="100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legend>
      <c:legendPos val="b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5'!$A$4</c15:sqref>
                        </c15:formulaRef>
                      </c:ext>
                    </c:extLst>
                    <c:strCache>
                      <c:ptCount val="1"/>
                      <c:pt idx="0">
                        <c:v>Sur un projet de long métrage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7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9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B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('Question 5'!$B$4,'Question 5'!$D$4,'Question 5'!$F$4)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0.61899999999999999</c:v>
                      </c:pt>
                      <c:pt idx="1">
                        <c:v>0.40849999999999997</c:v>
                      </c:pt>
                      <c:pt idx="2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2D7-4D31-B3E0-E6EAAE2A8FFF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5'!$A$5</c15:sqref>
                        </c15:formulaRef>
                      </c:ext>
                    </c:extLst>
                    <c:strCache>
                      <c:ptCount val="1"/>
                      <c:pt idx="0">
                        <c:v>Sur de la série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5'!$B$5,'Question 5'!$D$5,'Question 5'!$F$5)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0.37090000000000001</c:v>
                      </c:pt>
                      <c:pt idx="1">
                        <c:v>0.60899999999999999</c:v>
                      </c:pt>
                      <c:pt idx="2">
                        <c:v>4.0099999999999997E-2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2D7-4D31-B3E0-E6EAAE2A8FFF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5'!$A$6</c15:sqref>
                        </c15:formulaRef>
                      </c:ext>
                    </c:extLst>
                    <c:strCache>
                      <c:ptCount val="1"/>
                      <c:pt idx="0">
                        <c:v>Sur des projets courts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5'!$B$6,'Question 5'!$D$6,'Question 5'!$F$6)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0.47370000000000001</c:v>
                      </c:pt>
                      <c:pt idx="1">
                        <c:v>0.50380000000000003</c:v>
                      </c:pt>
                      <c:pt idx="2">
                        <c:v>4.5100000000000001E-2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2D7-4D31-B3E0-E6EAAE2A8FFF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5'!$A$7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réalistes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5'!$B$7,'Question 5'!$D$7,'Question 5'!$F$7)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0.40100000000000002</c:v>
                      </c:pt>
                      <c:pt idx="1">
                        <c:v>0.5514</c:v>
                      </c:pt>
                      <c:pt idx="2">
                        <c:v>7.0199999999999999E-2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2D7-4D31-B3E0-E6EAAE2A8FFF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5'!$A$8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cartoons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5'!$B$8,'Question 5'!$D$8,'Question 5'!$F$8)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0.43359999999999999</c:v>
                      </c:pt>
                      <c:pt idx="1">
                        <c:v>0.53129999999999999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2D7-4D31-B3E0-E6EAAE2A8FFF}"/>
                  </c:ext>
                </c:extLst>
              </c15:ser>
            </c15:filteredPieSeries>
            <c15:filteredPi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5'!$A$10</c15:sqref>
                        </c15:formulaRef>
                      </c:ext>
                    </c:extLst>
                    <c:strCache>
                      <c:ptCount val="1"/>
                      <c:pt idx="0">
                        <c:v>Dans une petite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5'!$B$10,'Question 5'!$D$10,'Question 5'!$F$10)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0.42109999999999997</c:v>
                      </c:pt>
                      <c:pt idx="1">
                        <c:v>0.59650000000000003</c:v>
                      </c:pt>
                      <c:pt idx="2">
                        <c:v>1.7500000000000002E-2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2D7-4D31-B3E0-E6EAAE2A8FFF}"/>
                  </c:ext>
                </c:extLst>
              </c15:ser>
            </c15:filteredPieSeries>
            <c15:filteredPi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5'!$A$11</c15:sqref>
                        </c15:formulaRef>
                      </c:ext>
                    </c:extLst>
                    <c:strCache>
                      <c:ptCount val="1"/>
                      <c:pt idx="0">
                        <c:v>Dans l'animation pour le jeu-vidéo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5'!$B$11,'Question 5'!$D$11,'Question 5'!$F$11)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0.30580000000000002</c:v>
                      </c:pt>
                      <c:pt idx="1">
                        <c:v>0.53880000000000006</c:v>
                      </c:pt>
                      <c:pt idx="2">
                        <c:v>0.18049999999999999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2D7-4D31-B3E0-E6EAAE2A8FFF}"/>
                  </c:ext>
                </c:extLst>
              </c15:ser>
            </c15:filteredPieSeries>
            <c15:filteredPi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5'!$A$12</c15:sqref>
                        </c15:formulaRef>
                      </c:ext>
                    </c:extLst>
                    <c:strCache>
                      <c:ptCount val="1"/>
                      <c:pt idx="0">
                        <c:v>Je ne sais Pas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5'!$B$12,'Question 5'!$D$12,'Question 5'!$F$12)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</c:v>
                      </c:pt>
                      <c:pt idx="1">
                        <c:v>0.2</c:v>
                      </c:pt>
                      <c:pt idx="2">
                        <c:v>0.9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2D7-4D31-B3E0-E6EAAE2A8FFF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6897904770476181E-2"/>
          <c:y val="0.90892731497257551"/>
          <c:w val="0.87681102680610357"/>
          <c:h val="7.9755919120896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43125202216322E-2"/>
          <c:y val="0.15744869356674229"/>
          <c:w val="0.50671718606480176"/>
          <c:h val="0.76495199688380722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5'!$A$4</c15:sqref>
                        </c15:formulaRef>
                      </c:ext>
                    </c:extLst>
                    <c:strCache>
                      <c:ptCount val="1"/>
                      <c:pt idx="0">
                        <c:v>Sur un projet de long métrage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7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9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B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('Question 5'!$B$4,'Question 5'!$D$4,'Question 5'!$F$4)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0.61899999999999999</c:v>
                      </c:pt>
                      <c:pt idx="1">
                        <c:v>0.40849999999999997</c:v>
                      </c:pt>
                      <c:pt idx="2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B97-482C-BB07-1C5F01D1CD75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5'!$A$5</c15:sqref>
                        </c15:formulaRef>
                      </c:ext>
                    </c:extLst>
                    <c:strCache>
                      <c:ptCount val="1"/>
                      <c:pt idx="0">
                        <c:v>Sur de la série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5'!$B$5,'Question 5'!$D$5,'Question 5'!$F$5)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0.37090000000000001</c:v>
                      </c:pt>
                      <c:pt idx="1">
                        <c:v>0.60899999999999999</c:v>
                      </c:pt>
                      <c:pt idx="2">
                        <c:v>4.0099999999999997E-2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B97-482C-BB07-1C5F01D1CD75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5'!$A$6</c15:sqref>
                        </c15:formulaRef>
                      </c:ext>
                    </c:extLst>
                    <c:strCache>
                      <c:ptCount val="1"/>
                      <c:pt idx="0">
                        <c:v>Sur des projets courts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5'!$B$6,'Question 5'!$D$6,'Question 5'!$F$6)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0.47370000000000001</c:v>
                      </c:pt>
                      <c:pt idx="1">
                        <c:v>0.50380000000000003</c:v>
                      </c:pt>
                      <c:pt idx="2">
                        <c:v>4.5100000000000001E-2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B97-482C-BB07-1C5F01D1CD75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5'!$A$7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réalistes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5'!$B$7,'Question 5'!$D$7,'Question 5'!$F$7)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0.40100000000000002</c:v>
                      </c:pt>
                      <c:pt idx="1">
                        <c:v>0.5514</c:v>
                      </c:pt>
                      <c:pt idx="2">
                        <c:v>7.0199999999999999E-2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B97-482C-BB07-1C5F01D1CD75}"/>
                  </c:ext>
                </c:extLst>
              </c15:ser>
            </c15:filteredPieSeries>
            <c15:filteredPi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5'!$A$9</c15:sqref>
                        </c15:formulaRef>
                      </c:ext>
                    </c:extLst>
                    <c:strCache>
                      <c:ptCount val="1"/>
                      <c:pt idx="0">
                        <c:v>Dans une grande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5'!$B$9,'Question 5'!$D$9,'Question 5'!$F$9)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0.33579999999999999</c:v>
                      </c:pt>
                      <c:pt idx="1">
                        <c:v>0.65159999999999996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B97-482C-BB07-1C5F01D1CD75}"/>
                  </c:ext>
                </c:extLst>
              </c15:ser>
            </c15:filteredPieSeries>
            <c15:filteredPi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5'!$A$10</c15:sqref>
                        </c15:formulaRef>
                      </c:ext>
                    </c:extLst>
                    <c:strCache>
                      <c:ptCount val="1"/>
                      <c:pt idx="0">
                        <c:v>Dans une petite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5'!$B$10,'Question 5'!$D$10,'Question 5'!$F$10)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0.42109999999999997</c:v>
                      </c:pt>
                      <c:pt idx="1">
                        <c:v>0.59650000000000003</c:v>
                      </c:pt>
                      <c:pt idx="2">
                        <c:v>1.7500000000000002E-2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B97-482C-BB07-1C5F01D1CD75}"/>
                  </c:ext>
                </c:extLst>
              </c15:ser>
            </c15:filteredPieSeries>
            <c15:filteredPi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5'!$A$11</c15:sqref>
                        </c15:formulaRef>
                      </c:ext>
                    </c:extLst>
                    <c:strCache>
                      <c:ptCount val="1"/>
                      <c:pt idx="0">
                        <c:v>Dans l'animation pour le jeu-vidéo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5'!$B$11,'Question 5'!$D$11,'Question 5'!$F$11)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0.30580000000000002</c:v>
                      </c:pt>
                      <c:pt idx="1">
                        <c:v>0.53880000000000006</c:v>
                      </c:pt>
                      <c:pt idx="2">
                        <c:v>0.18049999999999999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B97-482C-BB07-1C5F01D1CD75}"/>
                  </c:ext>
                </c:extLst>
              </c15:ser>
            </c15:filteredPieSeries>
            <c15:filteredPi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5'!$A$12</c15:sqref>
                        </c15:formulaRef>
                      </c:ext>
                    </c:extLst>
                    <c:strCache>
                      <c:ptCount val="1"/>
                      <c:pt idx="0">
                        <c:v>Je ne sais Pas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5'!$B$12,'Question 5'!$D$12,'Question 5'!$F$12)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</c:v>
                      </c:pt>
                      <c:pt idx="1">
                        <c:v>0.2</c:v>
                      </c:pt>
                      <c:pt idx="2">
                        <c:v>0.9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B97-482C-BB07-1C5F01D1CD7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5'!$A$4</c15:sqref>
                        </c15:formulaRef>
                      </c:ext>
                    </c:extLst>
                    <c:strCache>
                      <c:ptCount val="1"/>
                      <c:pt idx="0">
                        <c:v>Sur un projet de long métrage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7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9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B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('Question 5'!$B$4,'Question 5'!$D$4,'Question 5'!$F$4)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0.61899999999999999</c:v>
                      </c:pt>
                      <c:pt idx="1">
                        <c:v>0.40849999999999997</c:v>
                      </c:pt>
                      <c:pt idx="2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EE3-4288-9C29-E97F1042F44F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5'!$A$5</c15:sqref>
                        </c15:formulaRef>
                      </c:ext>
                    </c:extLst>
                    <c:strCache>
                      <c:ptCount val="1"/>
                      <c:pt idx="0">
                        <c:v>Sur de la série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5'!$B$5,'Question 5'!$D$5,'Question 5'!$F$5)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0.37090000000000001</c:v>
                      </c:pt>
                      <c:pt idx="1">
                        <c:v>0.60899999999999999</c:v>
                      </c:pt>
                      <c:pt idx="2">
                        <c:v>4.0099999999999997E-2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EE3-4288-9C29-E97F1042F44F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5'!$A$6</c15:sqref>
                        </c15:formulaRef>
                      </c:ext>
                    </c:extLst>
                    <c:strCache>
                      <c:ptCount val="1"/>
                      <c:pt idx="0">
                        <c:v>Sur des projets courts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5'!$B$6,'Question 5'!$D$6,'Question 5'!$F$6)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0.47370000000000001</c:v>
                      </c:pt>
                      <c:pt idx="1">
                        <c:v>0.50380000000000003</c:v>
                      </c:pt>
                      <c:pt idx="2">
                        <c:v>4.5100000000000001E-2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EE3-4288-9C29-E97F1042F44F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5'!$A$7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réalistes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5'!$B$7,'Question 5'!$D$7,'Question 5'!$F$7)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0.40100000000000002</c:v>
                      </c:pt>
                      <c:pt idx="1">
                        <c:v>0.5514</c:v>
                      </c:pt>
                      <c:pt idx="2">
                        <c:v>7.0199999999999999E-2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EE3-4288-9C29-E97F1042F44F}"/>
                  </c:ext>
                </c:extLst>
              </c15:ser>
            </c15:filteredPieSeries>
            <c15:filteredPi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5'!$A$9</c15:sqref>
                        </c15:formulaRef>
                      </c:ext>
                    </c:extLst>
                    <c:strCache>
                      <c:ptCount val="1"/>
                      <c:pt idx="0">
                        <c:v>Dans une grande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5'!$B$9,'Question 5'!$D$9,'Question 5'!$F$9)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0.33579999999999999</c:v>
                      </c:pt>
                      <c:pt idx="1">
                        <c:v>0.65159999999999996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EE3-4288-9C29-E97F1042F44F}"/>
                  </c:ext>
                </c:extLst>
              </c15:ser>
            </c15:filteredPieSeries>
            <c15:filteredPi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5'!$A$10</c15:sqref>
                        </c15:formulaRef>
                      </c:ext>
                    </c:extLst>
                    <c:strCache>
                      <c:ptCount val="1"/>
                      <c:pt idx="0">
                        <c:v>Dans une petite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5'!$B$10,'Question 5'!$D$10,'Question 5'!$F$10)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0.42109999999999997</c:v>
                      </c:pt>
                      <c:pt idx="1">
                        <c:v>0.59650000000000003</c:v>
                      </c:pt>
                      <c:pt idx="2">
                        <c:v>1.7500000000000002E-2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EE3-4288-9C29-E97F1042F44F}"/>
                  </c:ext>
                </c:extLst>
              </c15:ser>
            </c15:filteredPieSeries>
            <c15:filteredPi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5'!$A$11</c15:sqref>
                        </c15:formulaRef>
                      </c:ext>
                    </c:extLst>
                    <c:strCache>
                      <c:ptCount val="1"/>
                      <c:pt idx="0">
                        <c:v>Dans l'animation pour le jeu-vidéo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5'!$B$11,'Question 5'!$D$11,'Question 5'!$F$11)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0.30580000000000002</c:v>
                      </c:pt>
                      <c:pt idx="1">
                        <c:v>0.53880000000000006</c:v>
                      </c:pt>
                      <c:pt idx="2">
                        <c:v>0.18049999999999999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EE3-4288-9C29-E97F1042F44F}"/>
                  </c:ext>
                </c:extLst>
              </c15:ser>
            </c15:filteredPieSeries>
            <c15:filteredPi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5'!$A$12</c15:sqref>
                        </c15:formulaRef>
                      </c:ext>
                    </c:extLst>
                    <c:strCache>
                      <c:ptCount val="1"/>
                      <c:pt idx="0">
                        <c:v>Je ne sais Pas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5'!$B$12,'Question 5'!$D$12,'Question 5'!$F$12)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</c:v>
                      </c:pt>
                      <c:pt idx="1">
                        <c:v>0.2</c:v>
                      </c:pt>
                      <c:pt idx="2">
                        <c:v>0.9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EE3-4288-9C29-E97F1042F44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Ma priorité // My priority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5'!$A$9:$A$10</c:f>
              <c:strCache>
                <c:ptCount val="2"/>
                <c:pt idx="0">
                  <c:v>Dans une grande structure // Within a major studio</c:v>
                </c:pt>
                <c:pt idx="1">
                  <c:v>Dans une petite structure // Within a small or independent studio</c:v>
                </c:pt>
              </c:strCache>
              <c:extLst/>
            </c:strRef>
          </c:cat>
          <c:val>
            <c:numRef>
              <c:f>'Question 5'!$B$9:$B$10</c:f>
              <c:numCache>
                <c:formatCode>0.00%</c:formatCode>
                <c:ptCount val="2"/>
                <c:pt idx="0">
                  <c:v>0.40860000000000002</c:v>
                </c:pt>
                <c:pt idx="1">
                  <c:v>0.43659999999999999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C7-4DE9-BE70-2ABFC9735013}"/>
            </c:ext>
          </c:extLst>
        </c:ser>
        <c:ser>
          <c:idx val="1"/>
          <c:order val="1"/>
          <c:tx>
            <c:strRef>
              <c:f>'Question 5'!$D$3</c:f>
              <c:strCache>
                <c:ptCount val="1"/>
                <c:pt idx="0">
                  <c:v>Pas spécialement ma priorité // Not my priority</c:v>
                </c:pt>
              </c:strCache>
            </c:strRef>
          </c:tx>
          <c:spPr>
            <a:solidFill>
              <a:srgbClr val="507CB6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5'!$A$9:$A$10</c:f>
              <c:strCache>
                <c:ptCount val="2"/>
                <c:pt idx="0">
                  <c:v>Dans une grande structure // Within a major studio</c:v>
                </c:pt>
                <c:pt idx="1">
                  <c:v>Dans une petite structure // Within a small or independent studio</c:v>
                </c:pt>
              </c:strCache>
              <c:extLst/>
            </c:strRef>
          </c:cat>
          <c:val>
            <c:numRef>
              <c:f>'Question 5'!$D$9:$D$10</c:f>
              <c:numCache>
                <c:formatCode>0.00%</c:formatCode>
                <c:ptCount val="2"/>
                <c:pt idx="0">
                  <c:v>0.58810000000000007</c:v>
                </c:pt>
                <c:pt idx="1">
                  <c:v>0.58650000000000002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C7-4DE9-BE70-2ABFC97350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"/>
        <c:axId val="100"/>
      </c:barChart>
      <c:valAx>
        <c:axId val="100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legend>
      <c:legendPos val="b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Ma priorité // My priority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5'!$A$7:$A$8</c:f>
              <c:strCache>
                <c:ptCount val="2"/>
                <c:pt idx="0">
                  <c:v>Sur des projets plutôt réalistes // On realistic projects</c:v>
                </c:pt>
                <c:pt idx="1">
                  <c:v>Sur des projets plutôt cartoons // On a cartoon type project</c:v>
                </c:pt>
              </c:strCache>
              <c:extLst/>
            </c:strRef>
          </c:cat>
          <c:val>
            <c:numRef>
              <c:f>'Question 5'!$B$7:$B$8</c:f>
              <c:numCache>
                <c:formatCode>0.00%</c:formatCode>
                <c:ptCount val="2"/>
                <c:pt idx="0">
                  <c:v>0.35420000000000001</c:v>
                </c:pt>
                <c:pt idx="1">
                  <c:v>0.4975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FEC-471B-BF2F-DCEAD6BF5D15}"/>
            </c:ext>
          </c:extLst>
        </c:ser>
        <c:ser>
          <c:idx val="1"/>
          <c:order val="1"/>
          <c:tx>
            <c:strRef>
              <c:f>'Question 5'!$D$3</c:f>
              <c:strCache>
                <c:ptCount val="1"/>
                <c:pt idx="0">
                  <c:v>Pas spécialement ma priorité // Not my priority</c:v>
                </c:pt>
              </c:strCache>
            </c:strRef>
          </c:tx>
          <c:spPr>
            <a:solidFill>
              <a:srgbClr val="507CB6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5'!$A$7:$A$8</c:f>
              <c:strCache>
                <c:ptCount val="2"/>
                <c:pt idx="0">
                  <c:v>Sur des projets plutôt réalistes // On realistic projects</c:v>
                </c:pt>
                <c:pt idx="1">
                  <c:v>Sur des projets plutôt cartoons // On a cartoon type project</c:v>
                </c:pt>
              </c:strCache>
              <c:extLst/>
            </c:strRef>
          </c:cat>
          <c:val>
            <c:numRef>
              <c:f>'Question 5'!$D$7:$D$8</c:f>
              <c:numCache>
                <c:formatCode>0.00%</c:formatCode>
                <c:ptCount val="2"/>
                <c:pt idx="0">
                  <c:v>0.56009999999999993</c:v>
                </c:pt>
                <c:pt idx="1">
                  <c:v>0.46460000000000001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FEC-471B-BF2F-DCEAD6BF5D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"/>
        <c:axId val="100"/>
      </c:barChart>
      <c:valAx>
        <c:axId val="100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legend>
      <c:legendPos val="b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'Question 3'!$B$3</c:f>
              <c:strCache>
                <c:ptCount val="1"/>
                <c:pt idx="0">
                  <c:v>Très intéressé-e // Most likely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3'!$A$4:$A$22</c:f>
              <c:strCache>
                <c:ptCount val="19"/>
                <c:pt idx="0">
                  <c:v>Animation 2D // 2D Animation</c:v>
                </c:pt>
                <c:pt idx="1">
                  <c:v>Animation 3D // 3D Animation</c:v>
                </c:pt>
                <c:pt idx="2">
                  <c:v>Compositing</c:v>
                </c:pt>
                <c:pt idx="3">
                  <c:v>Design (personnages / décors) // Design (characters / backgrounds)</c:v>
                </c:pt>
                <c:pt idx="4">
                  <c:v>Directeur / responsable // Manager / Lead</c:v>
                </c:pt>
                <c:pt idx="5">
                  <c:v>Gestion de production // Production management</c:v>
                </c:pt>
                <c:pt idx="6">
                  <c:v>Layout 2D // 2D layout</c:v>
                </c:pt>
                <c:pt idx="7">
                  <c:v>Layout 3D // 3D layout</c:v>
                </c:pt>
                <c:pt idx="8">
                  <c:v>Matte Painting</c:v>
                </c:pt>
                <c:pt idx="9">
                  <c:v>Modélisation Background // Background modeling</c:v>
                </c:pt>
                <c:pt idx="10">
                  <c:v>Modélisation Objets // Objects modeling</c:v>
                </c:pt>
                <c:pt idx="11">
                  <c:v>Modélisation Personnages // Characters modeling</c:v>
                </c:pt>
                <c:pt idx="12">
                  <c:v>Monteur (image / son) // Editor (video/audio)</c:v>
                </c:pt>
                <c:pt idx="13">
                  <c:v>R&amp;D (développement d'outils etc) // R&amp;D (tools development... etc.)</c:v>
                </c:pt>
                <c:pt idx="14">
                  <c:v>Rendu &amp; Eclairages // Rendering &amp; lighting</c:v>
                </c:pt>
                <c:pt idx="15">
                  <c:v>Rigging et Setup // Rigging &amp; Set up</c:v>
                </c:pt>
                <c:pt idx="16">
                  <c:v>Storyboard</c:v>
                </c:pt>
                <c:pt idx="17">
                  <c:v>Texture &amp; Shading // Texturing &amp; shading</c:v>
                </c:pt>
                <c:pt idx="18">
                  <c:v>VFX/FX</c:v>
                </c:pt>
              </c:strCache>
            </c:strRef>
          </c:cat>
          <c:val>
            <c:numRef>
              <c:f>'Question 3'!$B$4:$B$22</c:f>
              <c:numCache>
                <c:formatCode>0.00%</c:formatCode>
                <c:ptCount val="19"/>
                <c:pt idx="0">
                  <c:v>0.19439999999999999</c:v>
                </c:pt>
                <c:pt idx="1">
                  <c:v>0.30480000000000002</c:v>
                </c:pt>
                <c:pt idx="2">
                  <c:v>0.14499999999999999</c:v>
                </c:pt>
                <c:pt idx="3">
                  <c:v>0.37890000000000001</c:v>
                </c:pt>
                <c:pt idx="4">
                  <c:v>0.18290000000000001</c:v>
                </c:pt>
                <c:pt idx="5">
                  <c:v>9.2300000000000007E-2</c:v>
                </c:pt>
                <c:pt idx="6">
                  <c:v>9.3900000000000011E-2</c:v>
                </c:pt>
                <c:pt idx="7">
                  <c:v>9.7200000000000009E-2</c:v>
                </c:pt>
                <c:pt idx="8">
                  <c:v>0.1038</c:v>
                </c:pt>
                <c:pt idx="9">
                  <c:v>0.2208</c:v>
                </c:pt>
                <c:pt idx="10">
                  <c:v>0.25209999999999999</c:v>
                </c:pt>
                <c:pt idx="11">
                  <c:v>0.2339</c:v>
                </c:pt>
                <c:pt idx="12">
                  <c:v>8.2400000000000001E-2</c:v>
                </c:pt>
                <c:pt idx="13">
                  <c:v>6.4299999999999996E-2</c:v>
                </c:pt>
                <c:pt idx="14">
                  <c:v>0.17299999999999999</c:v>
                </c:pt>
                <c:pt idx="15">
                  <c:v>0.1071</c:v>
                </c:pt>
                <c:pt idx="16">
                  <c:v>0.21249999999999999</c:v>
                </c:pt>
                <c:pt idx="17">
                  <c:v>0.22900000000000001</c:v>
                </c:pt>
                <c:pt idx="18">
                  <c:v>0.15820000000000001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1-47F0-ACEA-836C788AA163}"/>
            </c:ext>
          </c:extLst>
        </c:ser>
        <c:ser>
          <c:idx val="1"/>
          <c:order val="1"/>
          <c:tx>
            <c:strRef>
              <c:f>'Question 3'!$D$3</c:f>
              <c:strCache>
                <c:ptCount val="1"/>
                <c:pt idx="0">
                  <c:v>Intéressé-e // Likely</c:v>
                </c:pt>
              </c:strCache>
            </c:strRef>
          </c:tx>
          <c:spPr>
            <a:solidFill>
              <a:srgbClr val="507CB6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3'!$A$4:$A$22</c:f>
              <c:strCache>
                <c:ptCount val="19"/>
                <c:pt idx="0">
                  <c:v>Animation 2D // 2D Animation</c:v>
                </c:pt>
                <c:pt idx="1">
                  <c:v>Animation 3D // 3D Animation</c:v>
                </c:pt>
                <c:pt idx="2">
                  <c:v>Compositing</c:v>
                </c:pt>
                <c:pt idx="3">
                  <c:v>Design (personnages / décors) // Design (characters / backgrounds)</c:v>
                </c:pt>
                <c:pt idx="4">
                  <c:v>Directeur / responsable // Manager / Lead</c:v>
                </c:pt>
                <c:pt idx="5">
                  <c:v>Gestion de production // Production management</c:v>
                </c:pt>
                <c:pt idx="6">
                  <c:v>Layout 2D // 2D layout</c:v>
                </c:pt>
                <c:pt idx="7">
                  <c:v>Layout 3D // 3D layout</c:v>
                </c:pt>
                <c:pt idx="8">
                  <c:v>Matte Painting</c:v>
                </c:pt>
                <c:pt idx="9">
                  <c:v>Modélisation Background // Background modeling</c:v>
                </c:pt>
                <c:pt idx="10">
                  <c:v>Modélisation Objets // Objects modeling</c:v>
                </c:pt>
                <c:pt idx="11">
                  <c:v>Modélisation Personnages // Characters modeling</c:v>
                </c:pt>
                <c:pt idx="12">
                  <c:v>Monteur (image / son) // Editor (video/audio)</c:v>
                </c:pt>
                <c:pt idx="13">
                  <c:v>R&amp;D (développement d'outils etc) // R&amp;D (tools development... etc.)</c:v>
                </c:pt>
                <c:pt idx="14">
                  <c:v>Rendu &amp; Eclairages // Rendering &amp; lighting</c:v>
                </c:pt>
                <c:pt idx="15">
                  <c:v>Rigging et Setup // Rigging &amp; Set up</c:v>
                </c:pt>
                <c:pt idx="16">
                  <c:v>Storyboard</c:v>
                </c:pt>
                <c:pt idx="17">
                  <c:v>Texture &amp; Shading // Texturing &amp; shading</c:v>
                </c:pt>
                <c:pt idx="18">
                  <c:v>VFX/FX</c:v>
                </c:pt>
              </c:strCache>
            </c:strRef>
          </c:cat>
          <c:val>
            <c:numRef>
              <c:f>'Question 3'!$D$4:$D$22</c:f>
              <c:numCache>
                <c:formatCode>0.00%</c:formatCode>
                <c:ptCount val="19"/>
                <c:pt idx="0">
                  <c:v>0.24379999999999999</c:v>
                </c:pt>
                <c:pt idx="1">
                  <c:v>0.2175</c:v>
                </c:pt>
                <c:pt idx="2">
                  <c:v>0.313</c:v>
                </c:pt>
                <c:pt idx="3">
                  <c:v>0.25369999999999998</c:v>
                </c:pt>
                <c:pt idx="4">
                  <c:v>0.318</c:v>
                </c:pt>
                <c:pt idx="5">
                  <c:v>0.19439999999999999</c:v>
                </c:pt>
                <c:pt idx="6">
                  <c:v>0.25540000000000002</c:v>
                </c:pt>
                <c:pt idx="7">
                  <c:v>0.25700000000000001</c:v>
                </c:pt>
                <c:pt idx="8">
                  <c:v>0.25540000000000002</c:v>
                </c:pt>
                <c:pt idx="9">
                  <c:v>0.2636</c:v>
                </c:pt>
                <c:pt idx="10">
                  <c:v>0.27679999999999999</c:v>
                </c:pt>
                <c:pt idx="11">
                  <c:v>0.2339</c:v>
                </c:pt>
                <c:pt idx="12">
                  <c:v>0.2389</c:v>
                </c:pt>
                <c:pt idx="13">
                  <c:v>0.1071</c:v>
                </c:pt>
                <c:pt idx="14">
                  <c:v>0.29820000000000002</c:v>
                </c:pt>
                <c:pt idx="15">
                  <c:v>0.19600000000000001</c:v>
                </c:pt>
                <c:pt idx="16">
                  <c:v>0.2636</c:v>
                </c:pt>
                <c:pt idx="17">
                  <c:v>0.2339</c:v>
                </c:pt>
                <c:pt idx="18">
                  <c:v>0.26029999999999998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E1-47F0-ACEA-836C788AA163}"/>
            </c:ext>
          </c:extLst>
        </c:ser>
        <c:ser>
          <c:idx val="2"/>
          <c:order val="2"/>
          <c:tx>
            <c:strRef>
              <c:f>'Question 3'!$F$3</c:f>
              <c:strCache>
                <c:ptCount val="1"/>
                <c:pt idx="0">
                  <c:v>peu ou pas intéressé-e  // Less or no interest</c:v>
                </c:pt>
              </c:strCache>
            </c:strRef>
          </c:tx>
          <c:spPr>
            <a:solidFill>
              <a:srgbClr val="F9BE00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3'!$A$4:$A$22</c:f>
              <c:strCache>
                <c:ptCount val="19"/>
                <c:pt idx="0">
                  <c:v>Animation 2D // 2D Animation</c:v>
                </c:pt>
                <c:pt idx="1">
                  <c:v>Animation 3D // 3D Animation</c:v>
                </c:pt>
                <c:pt idx="2">
                  <c:v>Compositing</c:v>
                </c:pt>
                <c:pt idx="3">
                  <c:v>Design (personnages / décors) // Design (characters / backgrounds)</c:v>
                </c:pt>
                <c:pt idx="4">
                  <c:v>Directeur / responsable // Manager / Lead</c:v>
                </c:pt>
                <c:pt idx="5">
                  <c:v>Gestion de production // Production management</c:v>
                </c:pt>
                <c:pt idx="6">
                  <c:v>Layout 2D // 2D layout</c:v>
                </c:pt>
                <c:pt idx="7">
                  <c:v>Layout 3D // 3D layout</c:v>
                </c:pt>
                <c:pt idx="8">
                  <c:v>Matte Painting</c:v>
                </c:pt>
                <c:pt idx="9">
                  <c:v>Modélisation Background // Background modeling</c:v>
                </c:pt>
                <c:pt idx="10">
                  <c:v>Modélisation Objets // Objects modeling</c:v>
                </c:pt>
                <c:pt idx="11">
                  <c:v>Modélisation Personnages // Characters modeling</c:v>
                </c:pt>
                <c:pt idx="12">
                  <c:v>Monteur (image / son) // Editor (video/audio)</c:v>
                </c:pt>
                <c:pt idx="13">
                  <c:v>R&amp;D (développement d'outils etc) // R&amp;D (tools development... etc.)</c:v>
                </c:pt>
                <c:pt idx="14">
                  <c:v>Rendu &amp; Eclairages // Rendering &amp; lighting</c:v>
                </c:pt>
                <c:pt idx="15">
                  <c:v>Rigging et Setup // Rigging &amp; Set up</c:v>
                </c:pt>
                <c:pt idx="16">
                  <c:v>Storyboard</c:v>
                </c:pt>
                <c:pt idx="17">
                  <c:v>Texture &amp; Shading // Texturing &amp; shading</c:v>
                </c:pt>
                <c:pt idx="18">
                  <c:v>VFX/FX</c:v>
                </c:pt>
              </c:strCache>
            </c:strRef>
          </c:cat>
          <c:val>
            <c:numRef>
              <c:f>'Question 3'!$F$4:$F$22</c:f>
              <c:numCache>
                <c:formatCode>0.00%</c:formatCode>
                <c:ptCount val="19"/>
                <c:pt idx="0">
                  <c:v>0.56179999999999997</c:v>
                </c:pt>
                <c:pt idx="1">
                  <c:v>0.4778</c:v>
                </c:pt>
                <c:pt idx="2">
                  <c:v>0.54200000000000004</c:v>
                </c:pt>
                <c:pt idx="3">
                  <c:v>0.3674</c:v>
                </c:pt>
                <c:pt idx="4">
                  <c:v>0.49919999999999998</c:v>
                </c:pt>
                <c:pt idx="5">
                  <c:v>0.71329999999999993</c:v>
                </c:pt>
                <c:pt idx="6">
                  <c:v>0.65069999999999995</c:v>
                </c:pt>
                <c:pt idx="7">
                  <c:v>0.64579999999999993</c:v>
                </c:pt>
                <c:pt idx="8">
                  <c:v>0.64090000000000003</c:v>
                </c:pt>
                <c:pt idx="9">
                  <c:v>0.51570000000000005</c:v>
                </c:pt>
                <c:pt idx="10">
                  <c:v>0.47120000000000001</c:v>
                </c:pt>
                <c:pt idx="11">
                  <c:v>0.53210000000000002</c:v>
                </c:pt>
                <c:pt idx="12">
                  <c:v>0.67870000000000008</c:v>
                </c:pt>
                <c:pt idx="13">
                  <c:v>0.82869999999999999</c:v>
                </c:pt>
                <c:pt idx="14">
                  <c:v>0.52880000000000005</c:v>
                </c:pt>
                <c:pt idx="15">
                  <c:v>0.69689999999999996</c:v>
                </c:pt>
                <c:pt idx="16">
                  <c:v>0.52390000000000003</c:v>
                </c:pt>
                <c:pt idx="17">
                  <c:v>0.53710000000000002</c:v>
                </c:pt>
                <c:pt idx="18">
                  <c:v>0.58150000000000002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E1-47F0-ACEA-836C788AA1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legend>
      <c:legendPos val="b"/>
      <c:overlay val="0"/>
    </c:legend>
    <c:plotVisOnly val="0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'Question 3'!$B$3</c:f>
              <c:strCache>
                <c:ptCount val="1"/>
                <c:pt idx="0">
                  <c:v>Très intéressé-e // Most likely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3'!$A$4:$A$22</c:f>
              <c:strCache>
                <c:ptCount val="19"/>
                <c:pt idx="0">
                  <c:v>Animation 2D // 2D Animation</c:v>
                </c:pt>
                <c:pt idx="1">
                  <c:v>Animation 3D // 3D Animation</c:v>
                </c:pt>
                <c:pt idx="2">
                  <c:v>Compositing</c:v>
                </c:pt>
                <c:pt idx="3">
                  <c:v>Design (personnages / décors) // Design (characters / backgrounds)</c:v>
                </c:pt>
                <c:pt idx="4">
                  <c:v>Directeur / responsable // Manager / Lead</c:v>
                </c:pt>
                <c:pt idx="5">
                  <c:v>Gestion de production // Production management</c:v>
                </c:pt>
                <c:pt idx="6">
                  <c:v>Layout 2D // 2D layout</c:v>
                </c:pt>
                <c:pt idx="7">
                  <c:v>Layout 3D // 3D layout</c:v>
                </c:pt>
                <c:pt idx="8">
                  <c:v>Matte Painting</c:v>
                </c:pt>
                <c:pt idx="9">
                  <c:v>Modélisation Background // Background modeling</c:v>
                </c:pt>
                <c:pt idx="10">
                  <c:v>Modélisation Objets // Objects modeling</c:v>
                </c:pt>
                <c:pt idx="11">
                  <c:v>Modélisation Personnages // Characters modeling</c:v>
                </c:pt>
                <c:pt idx="12">
                  <c:v>Monteur (image / son) // Editor (video/audio)</c:v>
                </c:pt>
                <c:pt idx="13">
                  <c:v>R&amp;D (développement d'outils etc) // R&amp;D (tools development... etc.)</c:v>
                </c:pt>
                <c:pt idx="14">
                  <c:v>Rendu &amp; Eclairages // Rendering &amp; lighting</c:v>
                </c:pt>
                <c:pt idx="15">
                  <c:v>Rigging et Setup // Rigging &amp; Set up</c:v>
                </c:pt>
                <c:pt idx="16">
                  <c:v>Storyboard</c:v>
                </c:pt>
                <c:pt idx="17">
                  <c:v>Texture &amp; Shading // Texturing &amp; shading</c:v>
                </c:pt>
                <c:pt idx="18">
                  <c:v>VFX/FX</c:v>
                </c:pt>
              </c:strCache>
            </c:strRef>
          </c:cat>
          <c:val>
            <c:numRef>
              <c:f>'Question 3'!$B$4:$B$22</c:f>
              <c:numCache>
                <c:formatCode>0.00%</c:formatCode>
                <c:ptCount val="19"/>
                <c:pt idx="0">
                  <c:v>0.183</c:v>
                </c:pt>
                <c:pt idx="1">
                  <c:v>0.34589999999999999</c:v>
                </c:pt>
                <c:pt idx="2">
                  <c:v>0.1203</c:v>
                </c:pt>
                <c:pt idx="3">
                  <c:v>0.33579999999999999</c:v>
                </c:pt>
                <c:pt idx="4">
                  <c:v>0.1855</c:v>
                </c:pt>
                <c:pt idx="5">
                  <c:v>0.12529999999999999</c:v>
                </c:pt>
                <c:pt idx="6">
                  <c:v>7.2700000000000001E-2</c:v>
                </c:pt>
                <c:pt idx="7">
                  <c:v>7.0199999999999999E-2</c:v>
                </c:pt>
                <c:pt idx="8">
                  <c:v>7.5199999999999989E-2</c:v>
                </c:pt>
                <c:pt idx="9">
                  <c:v>0.19800000000000001</c:v>
                </c:pt>
                <c:pt idx="10">
                  <c:v>0.2331</c:v>
                </c:pt>
                <c:pt idx="11">
                  <c:v>0.20300000000000001</c:v>
                </c:pt>
                <c:pt idx="12">
                  <c:v>7.7699999999999991E-2</c:v>
                </c:pt>
                <c:pt idx="13">
                  <c:v>3.0099999999999998E-2</c:v>
                </c:pt>
                <c:pt idx="14">
                  <c:v>0.16039999999999999</c:v>
                </c:pt>
                <c:pt idx="15">
                  <c:v>7.2700000000000001E-2</c:v>
                </c:pt>
                <c:pt idx="16">
                  <c:v>0.188</c:v>
                </c:pt>
                <c:pt idx="17">
                  <c:v>0.20300000000000001</c:v>
                </c:pt>
                <c:pt idx="18">
                  <c:v>9.6500000000000002E-2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9-439E-BC70-DD1B58406984}"/>
            </c:ext>
          </c:extLst>
        </c:ser>
        <c:ser>
          <c:idx val="1"/>
          <c:order val="1"/>
          <c:tx>
            <c:strRef>
              <c:f>'Question 3'!$D$3</c:f>
              <c:strCache>
                <c:ptCount val="1"/>
                <c:pt idx="0">
                  <c:v>Intéressé-e // Likely</c:v>
                </c:pt>
              </c:strCache>
            </c:strRef>
          </c:tx>
          <c:spPr>
            <a:solidFill>
              <a:srgbClr val="507CB6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3'!$A$4:$A$22</c:f>
              <c:strCache>
                <c:ptCount val="19"/>
                <c:pt idx="0">
                  <c:v>Animation 2D // 2D Animation</c:v>
                </c:pt>
                <c:pt idx="1">
                  <c:v>Animation 3D // 3D Animation</c:v>
                </c:pt>
                <c:pt idx="2">
                  <c:v>Compositing</c:v>
                </c:pt>
                <c:pt idx="3">
                  <c:v>Design (personnages / décors) // Design (characters / backgrounds)</c:v>
                </c:pt>
                <c:pt idx="4">
                  <c:v>Directeur / responsable // Manager / Lead</c:v>
                </c:pt>
                <c:pt idx="5">
                  <c:v>Gestion de production // Production management</c:v>
                </c:pt>
                <c:pt idx="6">
                  <c:v>Layout 2D // 2D layout</c:v>
                </c:pt>
                <c:pt idx="7">
                  <c:v>Layout 3D // 3D layout</c:v>
                </c:pt>
                <c:pt idx="8">
                  <c:v>Matte Painting</c:v>
                </c:pt>
                <c:pt idx="9">
                  <c:v>Modélisation Background // Background modeling</c:v>
                </c:pt>
                <c:pt idx="10">
                  <c:v>Modélisation Objets // Objects modeling</c:v>
                </c:pt>
                <c:pt idx="11">
                  <c:v>Modélisation Personnages // Characters modeling</c:v>
                </c:pt>
                <c:pt idx="12">
                  <c:v>Monteur (image / son) // Editor (video/audio)</c:v>
                </c:pt>
                <c:pt idx="13">
                  <c:v>R&amp;D (développement d'outils etc) // R&amp;D (tools development... etc.)</c:v>
                </c:pt>
                <c:pt idx="14">
                  <c:v>Rendu &amp; Eclairages // Rendering &amp; lighting</c:v>
                </c:pt>
                <c:pt idx="15">
                  <c:v>Rigging et Setup // Rigging &amp; Set up</c:v>
                </c:pt>
                <c:pt idx="16">
                  <c:v>Storyboard</c:v>
                </c:pt>
                <c:pt idx="17">
                  <c:v>Texture &amp; Shading // Texturing &amp; shading</c:v>
                </c:pt>
                <c:pt idx="18">
                  <c:v>VFX/FX</c:v>
                </c:pt>
              </c:strCache>
            </c:strRef>
          </c:cat>
          <c:val>
            <c:numRef>
              <c:f>'Question 3'!$D$4:$D$22</c:f>
              <c:numCache>
                <c:formatCode>0.00%</c:formatCode>
                <c:ptCount val="19"/>
                <c:pt idx="0">
                  <c:v>0.2707</c:v>
                </c:pt>
                <c:pt idx="1">
                  <c:v>0.15540000000000001</c:v>
                </c:pt>
                <c:pt idx="2">
                  <c:v>0.30580000000000002</c:v>
                </c:pt>
                <c:pt idx="3">
                  <c:v>0.29820000000000002</c:v>
                </c:pt>
                <c:pt idx="4">
                  <c:v>0.40100000000000002</c:v>
                </c:pt>
                <c:pt idx="5">
                  <c:v>0.20799999999999999</c:v>
                </c:pt>
                <c:pt idx="6">
                  <c:v>0.2281</c:v>
                </c:pt>
                <c:pt idx="7">
                  <c:v>0.28320000000000001</c:v>
                </c:pt>
                <c:pt idx="8">
                  <c:v>0.22309999999999999</c:v>
                </c:pt>
                <c:pt idx="9">
                  <c:v>0.2155</c:v>
                </c:pt>
                <c:pt idx="10">
                  <c:v>0.22059999999999999</c:v>
                </c:pt>
                <c:pt idx="11">
                  <c:v>0.22059999999999999</c:v>
                </c:pt>
                <c:pt idx="12">
                  <c:v>0.20300000000000001</c:v>
                </c:pt>
                <c:pt idx="13">
                  <c:v>0.1303</c:v>
                </c:pt>
                <c:pt idx="14">
                  <c:v>0.2356</c:v>
                </c:pt>
                <c:pt idx="15">
                  <c:v>0.1754</c:v>
                </c:pt>
                <c:pt idx="16">
                  <c:v>0.26319999999999999</c:v>
                </c:pt>
                <c:pt idx="17">
                  <c:v>0.22309999999999999</c:v>
                </c:pt>
                <c:pt idx="18">
                  <c:v>0.1842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9-439E-BC70-DD1B58406984}"/>
            </c:ext>
          </c:extLst>
        </c:ser>
        <c:ser>
          <c:idx val="2"/>
          <c:order val="2"/>
          <c:tx>
            <c:strRef>
              <c:f>'Question 3'!$F$3</c:f>
              <c:strCache>
                <c:ptCount val="1"/>
                <c:pt idx="0">
                  <c:v>peu ou pas intéressé-e  // Less or no interest</c:v>
                </c:pt>
              </c:strCache>
            </c:strRef>
          </c:tx>
          <c:spPr>
            <a:solidFill>
              <a:srgbClr val="F9BE00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3'!$A$4:$A$22</c:f>
              <c:strCache>
                <c:ptCount val="19"/>
                <c:pt idx="0">
                  <c:v>Animation 2D // 2D Animation</c:v>
                </c:pt>
                <c:pt idx="1">
                  <c:v>Animation 3D // 3D Animation</c:v>
                </c:pt>
                <c:pt idx="2">
                  <c:v>Compositing</c:v>
                </c:pt>
                <c:pt idx="3">
                  <c:v>Design (personnages / décors) // Design (characters / backgrounds)</c:v>
                </c:pt>
                <c:pt idx="4">
                  <c:v>Directeur / responsable // Manager / Lead</c:v>
                </c:pt>
                <c:pt idx="5">
                  <c:v>Gestion de production // Production management</c:v>
                </c:pt>
                <c:pt idx="6">
                  <c:v>Layout 2D // 2D layout</c:v>
                </c:pt>
                <c:pt idx="7">
                  <c:v>Layout 3D // 3D layout</c:v>
                </c:pt>
                <c:pt idx="8">
                  <c:v>Matte Painting</c:v>
                </c:pt>
                <c:pt idx="9">
                  <c:v>Modélisation Background // Background modeling</c:v>
                </c:pt>
                <c:pt idx="10">
                  <c:v>Modélisation Objets // Objects modeling</c:v>
                </c:pt>
                <c:pt idx="11">
                  <c:v>Modélisation Personnages // Characters modeling</c:v>
                </c:pt>
                <c:pt idx="12">
                  <c:v>Monteur (image / son) // Editor (video/audio)</c:v>
                </c:pt>
                <c:pt idx="13">
                  <c:v>R&amp;D (développement d'outils etc) // R&amp;D (tools development... etc.)</c:v>
                </c:pt>
                <c:pt idx="14">
                  <c:v>Rendu &amp; Eclairages // Rendering &amp; lighting</c:v>
                </c:pt>
                <c:pt idx="15">
                  <c:v>Rigging et Setup // Rigging &amp; Set up</c:v>
                </c:pt>
                <c:pt idx="16">
                  <c:v>Storyboard</c:v>
                </c:pt>
                <c:pt idx="17">
                  <c:v>Texture &amp; Shading // Texturing &amp; shading</c:v>
                </c:pt>
                <c:pt idx="18">
                  <c:v>VFX/FX</c:v>
                </c:pt>
              </c:strCache>
            </c:strRef>
          </c:cat>
          <c:val>
            <c:numRef>
              <c:f>'Question 3'!$F$4:$F$22</c:f>
              <c:numCache>
                <c:formatCode>0.00%</c:formatCode>
                <c:ptCount val="19"/>
                <c:pt idx="0">
                  <c:v>0.5464</c:v>
                </c:pt>
                <c:pt idx="1">
                  <c:v>0.49869999999999998</c:v>
                </c:pt>
                <c:pt idx="2">
                  <c:v>0.57389999999999997</c:v>
                </c:pt>
                <c:pt idx="3">
                  <c:v>0.36590000000000011</c:v>
                </c:pt>
                <c:pt idx="4">
                  <c:v>0.41349999999999998</c:v>
                </c:pt>
                <c:pt idx="5">
                  <c:v>0.66670000000000007</c:v>
                </c:pt>
                <c:pt idx="6">
                  <c:v>0.69920000000000004</c:v>
                </c:pt>
                <c:pt idx="7">
                  <c:v>0.64659999999999995</c:v>
                </c:pt>
                <c:pt idx="8">
                  <c:v>0.70180000000000009</c:v>
                </c:pt>
                <c:pt idx="9">
                  <c:v>0.58650000000000002</c:v>
                </c:pt>
                <c:pt idx="10">
                  <c:v>0.5464</c:v>
                </c:pt>
                <c:pt idx="11">
                  <c:v>0.57640000000000002</c:v>
                </c:pt>
                <c:pt idx="12">
                  <c:v>0.71930000000000005</c:v>
                </c:pt>
                <c:pt idx="13">
                  <c:v>0.8395999999999999</c:v>
                </c:pt>
                <c:pt idx="14">
                  <c:v>0.60399999999999998</c:v>
                </c:pt>
                <c:pt idx="15">
                  <c:v>0.75190000000000001</c:v>
                </c:pt>
                <c:pt idx="16">
                  <c:v>0.54890000000000005</c:v>
                </c:pt>
                <c:pt idx="17">
                  <c:v>0.57389999999999997</c:v>
                </c:pt>
                <c:pt idx="18">
                  <c:v>0.71930000000000005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B9-439E-BC70-DD1B584069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2"/>
          </a:solidFill>
        </c:spPr>
        <c:crossAx val="100"/>
        <c:crosses val="autoZero"/>
        <c:auto val="0"/>
        <c:lblAlgn val="ctr"/>
        <c:lblOffset val="100"/>
        <c:noMultiLvlLbl val="0"/>
      </c:catAx>
    </c:plotArea>
    <c:legend>
      <c:legendPos val="b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5F391-741E-4343-A22D-A3B74A73ABF3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2E370-2E79-44B0-AA0A-76C356DDF2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76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18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4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01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3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8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0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4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5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F597D-893E-48FC-8DFC-B11788532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Helvetica Inserat LT Std" panose="020B0806030702050204" pitchFamily="34" charset="0"/>
              </a:rPr>
              <a:t>Actualité du </a:t>
            </a:r>
            <a:r>
              <a:rPr lang="fr-FR" dirty="0">
                <a:solidFill>
                  <a:schemeClr val="accent3"/>
                </a:solidFill>
                <a:latin typeface="Helvetica Inserat LT Std" panose="020B0806030702050204" pitchFamily="34" charset="0"/>
              </a:rPr>
              <a:t>RECA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486D0B-2F19-47EF-8C7D-ADB1186C8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cap="none" dirty="0">
                <a:solidFill>
                  <a:schemeClr val="accent3"/>
                </a:solidFill>
              </a:rPr>
              <a:t>RAF – 25 novembre 2021</a:t>
            </a:r>
          </a:p>
          <a:p>
            <a:r>
              <a:rPr lang="fr-FR" sz="1700" i="1" cap="none" dirty="0"/>
              <a:t>Jean-Christophe Boulard - Aymeric Hays-Narbonne – </a:t>
            </a:r>
            <a:r>
              <a:rPr lang="fr-FR" sz="1700" i="1" cap="none"/>
              <a:t>Cédric Plessiet</a:t>
            </a:r>
            <a:endParaRPr lang="fr-FR" sz="1700" i="1" cap="none" dirty="0"/>
          </a:p>
        </p:txBody>
      </p:sp>
      <p:pic>
        <p:nvPicPr>
          <p:cNvPr id="5" name="Image 4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EB1FD121-45D6-483D-8365-E9761C7C8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268" y="306879"/>
            <a:ext cx="5619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72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4">
            <a:extLst>
              <a:ext uri="{FF2B5EF4-FFF2-40B4-BE49-F238E27FC236}">
                <a16:creationId xmlns:a16="http://schemas.microsoft.com/office/drawing/2014/main" id="{09CCBC9D-5BE7-4ED4-BB44-837E0336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643" y="6418754"/>
            <a:ext cx="4822804" cy="365125"/>
          </a:xfrm>
        </p:spPr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10</a:t>
            </a:fld>
            <a:endParaRPr lang="en-US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B64BAED-6A23-49B3-9D18-BBEFDEB0A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394"/>
            <a:ext cx="13747764" cy="33633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7A62C0-CF55-4795-9C87-3F0EA68F5ED4}"/>
              </a:ext>
            </a:extLst>
          </p:cNvPr>
          <p:cNvSpPr/>
          <p:nvPr/>
        </p:nvSpPr>
        <p:spPr>
          <a:xfrm>
            <a:off x="219605" y="461331"/>
            <a:ext cx="11682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achen Std Bold" panose="02040906030706050204" pitchFamily="18" charset="0"/>
              </a:rPr>
              <a:t>Souhaits des métiers par école du RECA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Aachen Std Bold" panose="0204090603070605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15423-E4F1-4FCA-8B40-5BE963CE1F37}"/>
              </a:ext>
            </a:extLst>
          </p:cNvPr>
          <p:cNvSpPr/>
          <p:nvPr/>
        </p:nvSpPr>
        <p:spPr>
          <a:xfrm>
            <a:off x="254560" y="1019483"/>
            <a:ext cx="1168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achen Std Bold" panose="02040906030706050204" pitchFamily="18" charset="0"/>
              </a:rPr>
              <a:t>Exemple : Storyboard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achen Std Bold" panose="02040906030706050204" pitchFamily="18" charset="0"/>
              </a:rPr>
            </a:b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achen Std Bold" panose="02040906030706050204" pitchFamily="18" charset="0"/>
              </a:rPr>
              <a:t>Projet pour RAF 2022 exprimé en %/écoles</a:t>
            </a:r>
          </a:p>
        </p:txBody>
      </p:sp>
    </p:spTree>
    <p:extLst>
      <p:ext uri="{BB962C8B-B14F-4D97-AF65-F5344CB8AC3E}">
        <p14:creationId xmlns:p14="http://schemas.microsoft.com/office/powerpoint/2010/main" val="235687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F597D-893E-48FC-8DFC-B11788532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Helvetica Inserat LT Std" panose="020B0806030702050204" pitchFamily="34" charset="0"/>
              </a:rPr>
              <a:t>Actions du </a:t>
            </a:r>
            <a:r>
              <a:rPr lang="fr-FR" dirty="0">
                <a:solidFill>
                  <a:schemeClr val="accent3"/>
                </a:solidFill>
                <a:latin typeface="Helvetica Inserat LT Std" panose="020B0806030702050204" pitchFamily="34" charset="0"/>
              </a:rPr>
              <a:t>RECA</a:t>
            </a:r>
          </a:p>
        </p:txBody>
      </p:sp>
      <p:pic>
        <p:nvPicPr>
          <p:cNvPr id="8" name="Graphique 7" descr="Bulle de discussion avec un remplissage uni">
            <a:extLst>
              <a:ext uri="{FF2B5EF4-FFF2-40B4-BE49-F238E27FC236}">
                <a16:creationId xmlns:a16="http://schemas.microsoft.com/office/drawing/2014/main" id="{8F8FBD9A-875A-4D92-AA25-04AA8D65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225" y="519691"/>
            <a:ext cx="2299886" cy="22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5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4468FF8-54DC-4A65-A7CE-01E0118C7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85C8EF8B-B356-4B8B-9B03-CCA8F25B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12</a:t>
            </a:fld>
            <a:endParaRPr lang="en-US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EABBEF1-DCD2-4460-96C4-288A21E5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6389A-30E4-466E-A2AC-2BBD1E22EF35}"/>
              </a:ext>
            </a:extLst>
          </p:cNvPr>
          <p:cNvSpPr/>
          <p:nvPr/>
        </p:nvSpPr>
        <p:spPr>
          <a:xfrm>
            <a:off x="671119" y="1174459"/>
            <a:ext cx="10779853" cy="685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7284339B-29EB-48D1-9995-CDB394026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41EAE0-BF17-4B28-9DEC-72BD5D707690}"/>
              </a:ext>
            </a:extLst>
          </p:cNvPr>
          <p:cNvSpPr/>
          <p:nvPr/>
        </p:nvSpPr>
        <p:spPr>
          <a:xfrm>
            <a:off x="1629461" y="2072555"/>
            <a:ext cx="3940011" cy="310854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ArtFX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ATI,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Bellecour,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Brassard,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ECV,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EMCA,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Emile Cohl,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ENSAD,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ESAAT,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ESRA Paris, ESRA Rennes, </a:t>
            </a:r>
            <a:endParaRPr lang="fr-FR" sz="1600" i="1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ESMA Montpellier, ESMA Toulouse,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Estienne,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Georges Méliès,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Gobelins,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ILOI, </a:t>
            </a:r>
            <a:b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</a:b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IIM,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ISART Digital,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La Poudrière,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L'Atelier,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L'IDEM,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LISAA,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MOPA, </a:t>
            </a:r>
          </a:p>
          <a:p>
            <a:pPr algn="ctr"/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Pivaut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Pole IIID,  </a:t>
            </a:r>
          </a:p>
          <a:p>
            <a:pPr algn="ctr"/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Rubika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Sainte Geneviève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A81E5F-0B34-4158-BA12-3AE45A3BEAB7}"/>
              </a:ext>
            </a:extLst>
          </p:cNvPr>
          <p:cNvSpPr/>
          <p:nvPr/>
        </p:nvSpPr>
        <p:spPr>
          <a:xfrm>
            <a:off x="5949698" y="4180164"/>
            <a:ext cx="5345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CC0066"/>
                </a:solidFill>
                <a:latin typeface="Helvetica Inserat LT Std" panose="020B0806030702050204" pitchFamily="34" charset="0"/>
              </a:rPr>
              <a:t>1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conférence sur les évolutions RNCP /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Qualiopi</a:t>
            </a:r>
            <a:endParaRPr lang="fr-FR" sz="3600" dirty="0">
              <a:solidFill>
                <a:srgbClr val="CC0066"/>
              </a:solidFill>
              <a:latin typeface="Helvetica Inserat LT Std" panose="020B0806030702050204" pitchFamily="34" charset="0"/>
            </a:endParaRPr>
          </a:p>
          <a:p>
            <a:pPr algn="ctr"/>
            <a:r>
              <a:rPr lang="fr-FR" sz="3600" dirty="0">
                <a:solidFill>
                  <a:srgbClr val="CC0066"/>
                </a:solidFill>
                <a:latin typeface="Helvetica Inserat LT Std" panose="020B0806030702050204" pitchFamily="34" charset="0"/>
              </a:rPr>
              <a:t>4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thématiques et groupes de travail</a:t>
            </a:r>
            <a:endParaRPr lang="fr-FR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B747B1-562D-42E0-9272-09D5A46C2C5B}"/>
              </a:ext>
            </a:extLst>
          </p:cNvPr>
          <p:cNvSpPr txBox="1"/>
          <p:nvPr/>
        </p:nvSpPr>
        <p:spPr>
          <a:xfrm>
            <a:off x="2788511" y="332518"/>
            <a:ext cx="6187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99CC"/>
                </a:solidFill>
                <a:latin typeface="Helvetica Inserat LT Std" panose="020B0806030702050204" pitchFamily="34" charset="0"/>
              </a:rPr>
              <a:t>THINK TANK  - 9 avril 2021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0661AB7-1D1B-479E-ABC3-F9C34BEC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219" y="2973659"/>
            <a:ext cx="3288707" cy="837773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0FC947-E735-4109-9266-5042DAC4E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910" y="1632611"/>
            <a:ext cx="3391249" cy="9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F855DD-E512-460E-B017-F15B16BAAF98}"/>
              </a:ext>
            </a:extLst>
          </p:cNvPr>
          <p:cNvSpPr/>
          <p:nvPr/>
        </p:nvSpPr>
        <p:spPr>
          <a:xfrm>
            <a:off x="671119" y="1174459"/>
            <a:ext cx="10779853" cy="685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13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31B8FB-5194-478B-A280-5C90F3CC31D3}"/>
              </a:ext>
            </a:extLst>
          </p:cNvPr>
          <p:cNvSpPr/>
          <p:nvPr/>
        </p:nvSpPr>
        <p:spPr>
          <a:xfrm>
            <a:off x="2876538" y="297239"/>
            <a:ext cx="6369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99CC"/>
                </a:solidFill>
                <a:latin typeface="Helvetica Inserat LT Std" panose="020B0806030702050204" pitchFamily="34" charset="0"/>
              </a:rPr>
              <a:t>ATELIERS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</p:txBody>
      </p:sp>
      <p:pic>
        <p:nvPicPr>
          <p:cNvPr id="12" name="Image 1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1C110358-C770-4DFA-93C6-2F380681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19AB1FC-F6A1-489E-A006-668827BF528B}"/>
              </a:ext>
            </a:extLst>
          </p:cNvPr>
          <p:cNvSpPr/>
          <p:nvPr/>
        </p:nvSpPr>
        <p:spPr>
          <a:xfrm>
            <a:off x="4631822" y="946653"/>
            <a:ext cx="68191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  <a:latin typeface="Aachen Std Bold" panose="02040906030706050204" pitchFamily="18" charset="0"/>
              </a:rPr>
              <a:t>Innovation pédagogique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Durée des études et positionnement des études supérieures,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r>
              <a:rPr lang="fr-FR" sz="2400" dirty="0">
                <a:solidFill>
                  <a:schemeClr val="accent6"/>
                </a:solidFill>
                <a:latin typeface="Aachen Std Bold" panose="02040906030706050204" pitchFamily="18" charset="0"/>
              </a:rPr>
              <a:t>Nouveaux outils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La question de Blender,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Budget des logiciels dans les écoles,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r>
              <a:rPr lang="fr-FR" sz="2400" dirty="0">
                <a:solidFill>
                  <a:schemeClr val="accent6"/>
                </a:solidFill>
                <a:latin typeface="Aachen Std Bold" panose="02040906030706050204" pitchFamily="18" charset="0"/>
              </a:rPr>
              <a:t>Accompagnement des étudiants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L’accompagnement en période COVID,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Poursuite et renforcement des actions dans les écoles,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La force du réseau (partage, structuration, charte, Discord,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etc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r>
              <a:rPr lang="fr-FR" sz="2400" dirty="0">
                <a:solidFill>
                  <a:schemeClr val="accent6"/>
                </a:solidFill>
                <a:latin typeface="Aachen Std Bold" panose="02040906030706050204" pitchFamily="18" charset="0"/>
              </a:rPr>
              <a:t>Alternance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Réunion dédiée,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Rôle et participation des studios &amp; partenaires : « ça marche  !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</p:txBody>
      </p:sp>
      <p:pic>
        <p:nvPicPr>
          <p:cNvPr id="24" name="Graphique 23" descr="Porte-bloc contour">
            <a:extLst>
              <a:ext uri="{FF2B5EF4-FFF2-40B4-BE49-F238E27FC236}">
                <a16:creationId xmlns:a16="http://schemas.microsoft.com/office/drawing/2014/main" id="{BF33B244-BF70-42D2-89DC-F0769A238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761" y="1724789"/>
            <a:ext cx="2668424" cy="26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2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F855DD-E512-460E-B017-F15B16BAAF98}"/>
              </a:ext>
            </a:extLst>
          </p:cNvPr>
          <p:cNvSpPr/>
          <p:nvPr/>
        </p:nvSpPr>
        <p:spPr>
          <a:xfrm>
            <a:off x="671119" y="1174459"/>
            <a:ext cx="10779853" cy="685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14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31B8FB-5194-478B-A280-5C90F3CC31D3}"/>
              </a:ext>
            </a:extLst>
          </p:cNvPr>
          <p:cNvSpPr/>
          <p:nvPr/>
        </p:nvSpPr>
        <p:spPr>
          <a:xfrm>
            <a:off x="2876538" y="297239"/>
            <a:ext cx="6369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99CC"/>
                </a:solidFill>
                <a:latin typeface="Helvetica Inserat LT Std" panose="020B0806030702050204" pitchFamily="34" charset="0"/>
              </a:rPr>
              <a:t>ACTIONS &amp; ACTU DU RECA</a:t>
            </a:r>
          </a:p>
        </p:txBody>
      </p:sp>
      <p:pic>
        <p:nvPicPr>
          <p:cNvPr id="12" name="Image 1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1C110358-C770-4DFA-93C6-2F380681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19AB1FC-F6A1-489E-A006-668827BF528B}"/>
              </a:ext>
            </a:extLst>
          </p:cNvPr>
          <p:cNvSpPr/>
          <p:nvPr/>
        </p:nvSpPr>
        <p:spPr>
          <a:xfrm>
            <a:off x="410200" y="1517024"/>
            <a:ext cx="71717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6°Journées du RECA &amp; job dating (9 &amp; 10 décembre) 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</a:b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Helvetica Inserat LT Std" panose="020B0806030702050204" pitchFamily="34" charset="0"/>
              </a:rPr>
              <a:t>à Estienne et Forum des Images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</a:br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Mise en place du comité consultatif pour les nouvelles candidatures des écoles,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Adhésions ouvertes (pour les écoles, mais pas seulement…),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</a:br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TVRECA, participations tables rondes, concours,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endParaRPr lang="fr-FR" sz="2400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endParaRPr lang="fr-FR" sz="2400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4A9FF9-FABB-43E2-87FA-A77946D76DBD}"/>
              </a:ext>
            </a:extLst>
          </p:cNvPr>
          <p:cNvSpPr txBox="1"/>
          <p:nvPr/>
        </p:nvSpPr>
        <p:spPr>
          <a:xfrm>
            <a:off x="3321465" y="5037210"/>
            <a:ext cx="5970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Helvetica Inserat LT Std" panose="020B0806030702050204" pitchFamily="34" charset="0"/>
              </a:rPr>
              <a:t>MERCI </a:t>
            </a:r>
            <a:r>
              <a:rPr lang="fr-FR" sz="3600" dirty="0">
                <a:solidFill>
                  <a:schemeClr val="bg2">
                    <a:lumMod val="75000"/>
                  </a:schemeClr>
                </a:solidFill>
                <a:latin typeface="Helvetica Inserat LT Std" panose="020B0806030702050204" pitchFamily="34" charset="0"/>
              </a:rPr>
              <a:t>POUR VOTRE ATTENTION</a:t>
            </a:r>
            <a:endParaRPr lang="fr-FR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Graphique 13" descr="Réussite du groupe contour">
            <a:extLst>
              <a:ext uri="{FF2B5EF4-FFF2-40B4-BE49-F238E27FC236}">
                <a16:creationId xmlns:a16="http://schemas.microsoft.com/office/drawing/2014/main" id="{EAC603E3-8542-4F1B-A04F-782958F5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9809" y="1709160"/>
            <a:ext cx="2454384" cy="24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F597D-893E-48FC-8DFC-B11788532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Helvetica Inserat LT Std" panose="020B0806030702050204" pitchFamily="34" charset="0"/>
              </a:rPr>
              <a:t>Enquête du </a:t>
            </a:r>
            <a:r>
              <a:rPr lang="fr-FR" dirty="0">
                <a:solidFill>
                  <a:schemeClr val="accent3"/>
                </a:solidFill>
                <a:latin typeface="Helvetica Inserat LT Std" panose="020B0806030702050204" pitchFamily="34" charset="0"/>
              </a:rPr>
              <a:t>RECA</a:t>
            </a:r>
          </a:p>
        </p:txBody>
      </p:sp>
      <p:pic>
        <p:nvPicPr>
          <p:cNvPr id="7" name="Graphique 6" descr="Graphique à barres contour">
            <a:extLst>
              <a:ext uri="{FF2B5EF4-FFF2-40B4-BE49-F238E27FC236}">
                <a16:creationId xmlns:a16="http://schemas.microsoft.com/office/drawing/2014/main" id="{3AE59CB1-12E8-44A6-804E-2437E5613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021" y="399516"/>
            <a:ext cx="2523145" cy="25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4468FF8-54DC-4A65-A7CE-01E0118C7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85C8EF8B-B356-4B8B-9B03-CCA8F25B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3</a:t>
            </a:fld>
            <a:endParaRPr lang="en-US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EABBEF1-DCD2-4460-96C4-288A21E5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6389A-30E4-466E-A2AC-2BBD1E22EF35}"/>
              </a:ext>
            </a:extLst>
          </p:cNvPr>
          <p:cNvSpPr/>
          <p:nvPr/>
        </p:nvSpPr>
        <p:spPr>
          <a:xfrm>
            <a:off x="671119" y="1174459"/>
            <a:ext cx="10779853" cy="685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7284339B-29EB-48D1-9995-CDB394026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41EAE0-BF17-4B28-9DEC-72BD5D707690}"/>
              </a:ext>
            </a:extLst>
          </p:cNvPr>
          <p:cNvSpPr/>
          <p:nvPr/>
        </p:nvSpPr>
        <p:spPr>
          <a:xfrm>
            <a:off x="1490281" y="1519432"/>
            <a:ext cx="4391807" cy="3370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fr-FR" sz="1400" i="1" dirty="0">
                <a:solidFill>
                  <a:srgbClr val="0099CC"/>
                </a:solidFill>
                <a:latin typeface="Helvetica Inserat LT Std" panose="020B0806030702050204" pitchFamily="34" charset="0"/>
              </a:rPr>
              <a:t>Les 28 écoles du réseau : </a:t>
            </a:r>
            <a:b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</a:br>
            <a:endParaRPr lang="fr-FR" sz="1400" i="1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algn="ctr"/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ArtFX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ATI,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Bellecour,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Brassard,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ECV,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EMCA,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Emile Cohl,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ENSAD,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ESAAT,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ESRA Paris, ESRA Rennes,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ESMA Montpellier, ESMA Toulouse,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Estienne,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Georges Méliès,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Gobelins,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ILOI, </a:t>
            </a:r>
            <a:b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</a:b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IIM,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ISART Digital,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La Poudrière,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L'Atelier,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L'IDEM,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LISAA,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MOPA, </a:t>
            </a:r>
          </a:p>
          <a:p>
            <a:pPr algn="ctr"/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Pivaut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Pole IIID,  </a:t>
            </a:r>
          </a:p>
          <a:p>
            <a:pPr algn="ctr"/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Rubika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, </a:t>
            </a: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Sainte Geneviève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A81E5F-0B34-4158-BA12-3AE45A3BEAB7}"/>
              </a:ext>
            </a:extLst>
          </p:cNvPr>
          <p:cNvSpPr/>
          <p:nvPr/>
        </p:nvSpPr>
        <p:spPr>
          <a:xfrm>
            <a:off x="6585358" y="2231420"/>
            <a:ext cx="4391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CC0066"/>
                </a:solidFill>
                <a:latin typeface="Helvetica Inserat LT Std" panose="020B0806030702050204" pitchFamily="34" charset="0"/>
              </a:rPr>
              <a:t>~60%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de retours (+20%) 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965478-FA53-403A-A2C4-750EE856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387" y="783771"/>
            <a:ext cx="3097177" cy="1365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E6982F-6E20-4430-993F-18E0C49BEA1D}"/>
              </a:ext>
            </a:extLst>
          </p:cNvPr>
          <p:cNvSpPr/>
          <p:nvPr/>
        </p:nvSpPr>
        <p:spPr>
          <a:xfrm>
            <a:off x="7256478" y="2827446"/>
            <a:ext cx="3231624" cy="377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607 réponses / ~1000 étudiants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FB1B506-37A7-4CB9-B99B-8FF69374A1FD}"/>
              </a:ext>
            </a:extLst>
          </p:cNvPr>
          <p:cNvSpPr txBox="1"/>
          <p:nvPr/>
        </p:nvSpPr>
        <p:spPr>
          <a:xfrm>
            <a:off x="7141654" y="4024948"/>
            <a:ext cx="346127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Enquête annuelle anonyme,</a:t>
            </a:r>
          </a:p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Promotion 2019-2020,</a:t>
            </a:r>
          </a:p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Bilingue (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fr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/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eng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),</a:t>
            </a:r>
          </a:p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Relayée par les écoles du réseau</a:t>
            </a:r>
          </a:p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Présentée au réseau et aux RAF</a:t>
            </a:r>
          </a:p>
          <a:p>
            <a:pPr algn="ctr"/>
            <a:endParaRPr lang="fr-FR" sz="1800" i="1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algn="ctr"/>
            <a:r>
              <a:rPr lang="fr-FR" sz="18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49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F855DD-E512-460E-B017-F15B16BAAF98}"/>
              </a:ext>
            </a:extLst>
          </p:cNvPr>
          <p:cNvSpPr/>
          <p:nvPr/>
        </p:nvSpPr>
        <p:spPr>
          <a:xfrm>
            <a:off x="671117" y="1285633"/>
            <a:ext cx="10779853" cy="685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31B8FB-5194-478B-A280-5C90F3CC31D3}"/>
              </a:ext>
            </a:extLst>
          </p:cNvPr>
          <p:cNvSpPr/>
          <p:nvPr/>
        </p:nvSpPr>
        <p:spPr>
          <a:xfrm>
            <a:off x="2531744" y="205160"/>
            <a:ext cx="7128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achen Std Bold" panose="02040906030706050204" pitchFamily="18" charset="0"/>
              </a:rPr>
              <a:t>Où souhaitent-ils travailler dès la sortie de l'école ? </a:t>
            </a:r>
          </a:p>
        </p:txBody>
      </p:sp>
      <p:pic>
        <p:nvPicPr>
          <p:cNvPr id="12" name="Image 1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1C110358-C770-4DFA-93C6-2F380681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DB5EC56-810F-48EA-ADB4-393C9CCF0BFF}"/>
              </a:ext>
            </a:extLst>
          </p:cNvPr>
          <p:cNvSpPr txBox="1"/>
          <p:nvPr/>
        </p:nvSpPr>
        <p:spPr>
          <a:xfrm>
            <a:off x="7891561" y="3803879"/>
            <a:ext cx="219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achen Std Bold" panose="02040906030706050204" pitchFamily="18" charset="0"/>
              </a:rPr>
              <a:t>19,6 %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  <a:latin typeface="Aachen Std Bold" panose="02040906030706050204" pitchFamily="18" charset="0"/>
              </a:rPr>
              <a:t>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achen Std Bold" panose="02040906030706050204" pitchFamily="18" charset="0"/>
              </a:rPr>
              <a:t>(-3,96)</a:t>
            </a:r>
            <a:endParaRPr lang="fr-FR" sz="3200" dirty="0">
              <a:solidFill>
                <a:schemeClr val="bg2">
                  <a:lumMod val="25000"/>
                </a:schemeClr>
              </a:solidFill>
              <a:latin typeface="Aachen Std Bold" panose="02040906030706050204" pitchFamily="18" charset="0"/>
            </a:endParaRPr>
          </a:p>
        </p:txBody>
      </p:sp>
      <p:pic>
        <p:nvPicPr>
          <p:cNvPr id="9" name="Image 8" descr="Une image contenant texte, assiette, vaisselle, arts de la table&#10;&#10;Description générée automatiquement">
            <a:extLst>
              <a:ext uri="{FF2B5EF4-FFF2-40B4-BE49-F238E27FC236}">
                <a16:creationId xmlns:a16="http://schemas.microsoft.com/office/drawing/2014/main" id="{AFB67469-657D-4E2C-8ADD-AA2575244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540" y="3140304"/>
            <a:ext cx="4801009" cy="2929100"/>
          </a:xfrm>
          <a:prstGeom prst="rect">
            <a:avLst/>
          </a:prstGeom>
          <a:noFill/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865A84B-6804-4AE4-BEE4-3D3B12E09169}"/>
              </a:ext>
            </a:extLst>
          </p:cNvPr>
          <p:cNvSpPr txBox="1"/>
          <p:nvPr/>
        </p:nvSpPr>
        <p:spPr>
          <a:xfrm>
            <a:off x="4929705" y="2678642"/>
            <a:ext cx="226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achen Std Bold" panose="02040906030706050204" pitchFamily="18" charset="0"/>
              </a:rPr>
              <a:t>54,39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achen Std Bold" panose="02040906030706050204" pitchFamily="18" charset="0"/>
              </a:rPr>
              <a:t> % (+5,58)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0DBEB4-54FD-434E-89C9-E513BA945D24}"/>
              </a:ext>
            </a:extLst>
          </p:cNvPr>
          <p:cNvSpPr txBox="1"/>
          <p:nvPr/>
        </p:nvSpPr>
        <p:spPr>
          <a:xfrm>
            <a:off x="1868649" y="3608626"/>
            <a:ext cx="240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achen Std Bold" panose="02040906030706050204" pitchFamily="18" charset="0"/>
              </a:rPr>
              <a:t>20,43 % </a:t>
            </a:r>
            <a:r>
              <a:rPr lang="fr-FR" sz="1200" dirty="0">
                <a:solidFill>
                  <a:schemeClr val="bg2">
                    <a:lumMod val="25000"/>
                  </a:schemeClr>
                </a:solidFill>
                <a:latin typeface="Aachen Std Bold" panose="02040906030706050204" pitchFamily="18" charset="0"/>
              </a:rPr>
              <a:t>(-1,63)</a:t>
            </a:r>
            <a:endParaRPr lang="fr-FR" dirty="0">
              <a:solidFill>
                <a:schemeClr val="bg2">
                  <a:lumMod val="25000"/>
                </a:schemeClr>
              </a:solidFill>
              <a:latin typeface="Aachen Std Bold" panose="020409060307060502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9072D20-17C3-4D95-82FB-89FE1ACE7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663" y="1047087"/>
            <a:ext cx="2262671" cy="150844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DE8B571-E71C-4CC8-806D-124470D22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267" y="2150456"/>
            <a:ext cx="2511390" cy="167258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AE84C20-0AD0-4F2C-923C-8BB0F29D9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870" y="1879935"/>
            <a:ext cx="2662356" cy="1597413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3014AB6C-BC86-4ABF-8B81-C1C35A3B379A}"/>
              </a:ext>
            </a:extLst>
          </p:cNvPr>
          <p:cNvSpPr txBox="1"/>
          <p:nvPr/>
        </p:nvSpPr>
        <p:spPr>
          <a:xfrm>
            <a:off x="1740870" y="1473348"/>
            <a:ext cx="266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2060"/>
                </a:solidFill>
                <a:latin typeface="Aachen Std Bold" panose="02040906030706050204" pitchFamily="18" charset="0"/>
              </a:rPr>
              <a:t>En dehors de l’Europe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167B07F-87B8-49A4-8A3C-04661A332440}"/>
              </a:ext>
            </a:extLst>
          </p:cNvPr>
          <p:cNvSpPr txBox="1"/>
          <p:nvPr/>
        </p:nvSpPr>
        <p:spPr>
          <a:xfrm>
            <a:off x="8100917" y="1811902"/>
            <a:ext cx="1926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2060"/>
                </a:solidFill>
                <a:latin typeface="Aachen Std Bold" panose="02040906030706050204" pitchFamily="18" charset="0"/>
              </a:rPr>
              <a:t>En</a:t>
            </a:r>
            <a:r>
              <a:rPr lang="fr-FR" sz="1050" dirty="0">
                <a:solidFill>
                  <a:srgbClr val="002060"/>
                </a:solidFill>
                <a:latin typeface="Aachen Std Bold" panose="02040906030706050204" pitchFamily="18" charset="0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Aachen Std Bold" panose="02040906030706050204" pitchFamily="18" charset="0"/>
              </a:rPr>
              <a:t>Europe</a:t>
            </a:r>
            <a:endParaRPr lang="fr-FR" sz="1050" dirty="0">
              <a:solidFill>
                <a:srgbClr val="002060"/>
              </a:solidFill>
              <a:latin typeface="Aachen Std Bold" panose="02040906030706050204" pitchFamily="18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368518E-20E4-4FFB-9E1E-32250E0601E4}"/>
              </a:ext>
            </a:extLst>
          </p:cNvPr>
          <p:cNvSpPr txBox="1"/>
          <p:nvPr/>
        </p:nvSpPr>
        <p:spPr>
          <a:xfrm>
            <a:off x="5097997" y="736548"/>
            <a:ext cx="1926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2060"/>
                </a:solidFill>
                <a:latin typeface="Aachen Std Bold" panose="02040906030706050204" pitchFamily="18" charset="0"/>
              </a:rPr>
              <a:t>En France</a:t>
            </a:r>
          </a:p>
        </p:txBody>
      </p:sp>
    </p:spTree>
    <p:extLst>
      <p:ext uri="{BB962C8B-B14F-4D97-AF65-F5344CB8AC3E}">
        <p14:creationId xmlns:p14="http://schemas.microsoft.com/office/powerpoint/2010/main" val="332639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61E8A7-C737-4D77-A898-D3D48DB9EF93}"/>
              </a:ext>
            </a:extLst>
          </p:cNvPr>
          <p:cNvSpPr/>
          <p:nvPr/>
        </p:nvSpPr>
        <p:spPr>
          <a:xfrm>
            <a:off x="671119" y="1174459"/>
            <a:ext cx="10779853" cy="685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5</a:t>
            </a:fld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5D717CB-06C0-4067-8387-45FF435C53B1}"/>
              </a:ext>
            </a:extLst>
          </p:cNvPr>
          <p:cNvSpPr txBox="1"/>
          <p:nvPr/>
        </p:nvSpPr>
        <p:spPr>
          <a:xfrm>
            <a:off x="300374" y="4998410"/>
            <a:ext cx="10549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Long métrage arrive toujours en tête des </a:t>
            </a:r>
            <a:r>
              <a:rPr lang="fr-FR" dirty="0">
                <a:solidFill>
                  <a:srgbClr val="00B050"/>
                </a:solidFill>
                <a:latin typeface="Helvetica Inserat LT Std" panose="020B0806030702050204" pitchFamily="34" charset="0"/>
              </a:rPr>
              <a:t>priorités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à 66,89% (+4,99%) 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La série comme </a:t>
            </a:r>
            <a:r>
              <a:rPr lang="fr-FR" dirty="0">
                <a:solidFill>
                  <a:srgbClr val="00B050"/>
                </a:solidFill>
                <a:latin typeface="Helvetica Inserat LT Std" panose="020B0806030702050204" pitchFamily="34" charset="0"/>
              </a:rPr>
              <a:t>priorité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: 2019 = 37,09% vs 2020 = 49,29% (+12,2%)</a:t>
            </a:r>
          </a:p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Image 1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69C2A80-1B32-41B8-9FEC-4CE7C8A7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A5F78B-F873-4B99-A320-FBA9C2B77F1E}"/>
              </a:ext>
            </a:extLst>
          </p:cNvPr>
          <p:cNvSpPr/>
          <p:nvPr/>
        </p:nvSpPr>
        <p:spPr>
          <a:xfrm>
            <a:off x="300374" y="67019"/>
            <a:ext cx="1168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achen Std Bold" panose="02040906030706050204" pitchFamily="18" charset="0"/>
              </a:rPr>
              <a:t>Dans quels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achen Std Bold" panose="02040906030706050204" pitchFamily="18" charset="0"/>
              </a:rPr>
              <a:t>contextes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achen Std Bold" panose="02040906030706050204" pitchFamily="18" charset="0"/>
              </a:rPr>
              <a:t> souhaitent-ils travailler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achen Std Bold" panose="02040906030706050204" pitchFamily="18" charset="0"/>
              </a:rPr>
              <a:t>dès la sortie de l'école ? 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528E7C78-8811-4BA8-A3B9-EE9D8FD43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817696"/>
              </p:ext>
            </p:extLst>
          </p:nvPr>
        </p:nvGraphicFramePr>
        <p:xfrm>
          <a:off x="7299317" y="975987"/>
          <a:ext cx="4683937" cy="333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Image 20">
            <a:extLst>
              <a:ext uri="{FF2B5EF4-FFF2-40B4-BE49-F238E27FC236}">
                <a16:creationId xmlns:a16="http://schemas.microsoft.com/office/drawing/2014/main" id="{93D972EA-C611-45C9-B710-D9648FEA9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090" y="377260"/>
            <a:ext cx="992018" cy="967099"/>
          </a:xfrm>
          <a:prstGeom prst="rect">
            <a:avLst/>
          </a:prstGeom>
        </p:spPr>
      </p:pic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538695"/>
              </p:ext>
            </p:extLst>
          </p:nvPr>
        </p:nvGraphicFramePr>
        <p:xfrm>
          <a:off x="419625" y="659261"/>
          <a:ext cx="7014108" cy="419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031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61E8A7-C737-4D77-A898-D3D48DB9EF93}"/>
              </a:ext>
            </a:extLst>
          </p:cNvPr>
          <p:cNvSpPr/>
          <p:nvPr/>
        </p:nvSpPr>
        <p:spPr>
          <a:xfrm>
            <a:off x="372403" y="1278863"/>
            <a:ext cx="10779853" cy="685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643" y="6418754"/>
            <a:ext cx="4822804" cy="365125"/>
          </a:xfrm>
        </p:spPr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6</a:t>
            </a:fld>
            <a:endParaRPr lang="en-US" dirty="0"/>
          </a:p>
        </p:txBody>
      </p:sp>
      <p:pic>
        <p:nvPicPr>
          <p:cNvPr id="17" name="Image 1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69C2A80-1B32-41B8-9FEC-4CE7C8A7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A5F78B-F873-4B99-A320-FBA9C2B77F1E}"/>
              </a:ext>
            </a:extLst>
          </p:cNvPr>
          <p:cNvSpPr/>
          <p:nvPr/>
        </p:nvSpPr>
        <p:spPr>
          <a:xfrm>
            <a:off x="1256540" y="138415"/>
            <a:ext cx="2746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39966"/>
                </a:solidFill>
                <a:latin typeface="Aachen Std Bold" panose="02040906030706050204" pitchFamily="18" charset="0"/>
              </a:rPr>
              <a:t>Quelles structures ?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achen Std Bold" panose="02040906030706050204" pitchFamily="18" charset="0"/>
            </a:endParaRP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530336"/>
              </p:ext>
            </p:extLst>
          </p:nvPr>
        </p:nvGraphicFramePr>
        <p:xfrm>
          <a:off x="2431848" y="2691927"/>
          <a:ext cx="4661513" cy="325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155544"/>
              </p:ext>
            </p:extLst>
          </p:nvPr>
        </p:nvGraphicFramePr>
        <p:xfrm>
          <a:off x="87627" y="276943"/>
          <a:ext cx="2655574" cy="68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762641"/>
              </p:ext>
            </p:extLst>
          </p:nvPr>
        </p:nvGraphicFramePr>
        <p:xfrm>
          <a:off x="6841443" y="2881229"/>
          <a:ext cx="4390950" cy="27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DF6A3F86-71C5-4521-BB11-6453F9D190C4}"/>
              </a:ext>
            </a:extLst>
          </p:cNvPr>
          <p:cNvSpPr txBox="1"/>
          <p:nvPr/>
        </p:nvSpPr>
        <p:spPr>
          <a:xfrm>
            <a:off x="208746" y="5117988"/>
            <a:ext cx="1077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Les petites structures attirent toujours un peu les jeunes diplômés dans leurs </a:t>
            </a:r>
            <a:r>
              <a:rPr lang="fr-FR" dirty="0">
                <a:solidFill>
                  <a:srgbClr val="00B050"/>
                </a:solidFill>
                <a:latin typeface="Helvetica Inserat LT Std" panose="020B0806030702050204" pitchFamily="34" charset="0"/>
              </a:rPr>
              <a:t>priorités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à 43,66%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mais les retours confirment que le projet reste la première priorité.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E9EFE9-3423-4FFA-BA2E-1F99817C1FAF}"/>
              </a:ext>
            </a:extLst>
          </p:cNvPr>
          <p:cNvSpPr/>
          <p:nvPr/>
        </p:nvSpPr>
        <p:spPr>
          <a:xfrm>
            <a:off x="7663771" y="101326"/>
            <a:ext cx="2746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39966"/>
                </a:solidFill>
                <a:latin typeface="Aachen Std Bold" panose="02040906030706050204" pitchFamily="18" charset="0"/>
              </a:rPr>
              <a:t>Quels types ?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achen Std Bold" panose="02040906030706050204" pitchFamily="18" charset="0"/>
            </a:endParaRPr>
          </a:p>
        </p:txBody>
      </p:sp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048104"/>
              </p:ext>
            </p:extLst>
          </p:nvPr>
        </p:nvGraphicFramePr>
        <p:xfrm>
          <a:off x="372403" y="837810"/>
          <a:ext cx="5533531" cy="388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546484"/>
              </p:ext>
            </p:extLst>
          </p:nvPr>
        </p:nvGraphicFramePr>
        <p:xfrm>
          <a:off x="6387535" y="830104"/>
          <a:ext cx="5533531" cy="379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6958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FB1EE0D5-A27A-4AF3-B1E9-E717A0F8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7</a:t>
            </a:fld>
            <a:endParaRPr lang="en-US" dirty="0"/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1EE30EA4-96C6-4BAD-8285-855012B6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B021E01-2021-48F2-ABFF-9031D3A4DF3F}"/>
              </a:ext>
            </a:extLst>
          </p:cNvPr>
          <p:cNvSpPr txBox="1"/>
          <p:nvPr/>
        </p:nvSpPr>
        <p:spPr>
          <a:xfrm>
            <a:off x="208746" y="33090"/>
            <a:ext cx="11678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  <a:latin typeface="Aachen Std Bold" panose="02040906030706050204" pitchFamily="18" charset="0"/>
              </a:rPr>
              <a:t>Quels sont les métiers que vous visez, par préférence, à la sortie de votre formation 2020</a:t>
            </a:r>
          </a:p>
        </p:txBody>
      </p:sp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440420"/>
              </p:ext>
            </p:extLst>
          </p:nvPr>
        </p:nvGraphicFramePr>
        <p:xfrm>
          <a:off x="0" y="402423"/>
          <a:ext cx="12192000" cy="592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730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FB1EE0D5-A27A-4AF3-B1E9-E717A0F8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8</a:t>
            </a:fld>
            <a:endParaRPr lang="en-US" dirty="0"/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1EE30EA4-96C6-4BAD-8285-855012B6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B021E01-2021-48F2-ABFF-9031D3A4DF3F}"/>
              </a:ext>
            </a:extLst>
          </p:cNvPr>
          <p:cNvSpPr txBox="1"/>
          <p:nvPr/>
        </p:nvSpPr>
        <p:spPr>
          <a:xfrm>
            <a:off x="208746" y="33090"/>
            <a:ext cx="11678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  <a:latin typeface="Aachen Std Bold" panose="02040906030706050204" pitchFamily="18" charset="0"/>
              </a:rPr>
              <a:t>Quels sont les métiers que vous visez, par préférence, à la sortie de votre formation 2019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096607"/>
              </p:ext>
            </p:extLst>
          </p:nvPr>
        </p:nvGraphicFramePr>
        <p:xfrm>
          <a:off x="0" y="402422"/>
          <a:ext cx="12192000" cy="592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2307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4">
            <a:extLst>
              <a:ext uri="{FF2B5EF4-FFF2-40B4-BE49-F238E27FC236}">
                <a16:creationId xmlns:a16="http://schemas.microsoft.com/office/drawing/2014/main" id="{09CCBC9D-5BE7-4ED4-BB44-837E0336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643" y="6418754"/>
            <a:ext cx="4822804" cy="365125"/>
          </a:xfrm>
        </p:spPr>
        <p:txBody>
          <a:bodyPr/>
          <a:lstStyle/>
          <a:p>
            <a:r>
              <a:rPr lang="fr-FR" dirty="0"/>
              <a:t>25/11/2021 – RECA / RAF - </a:t>
            </a:r>
            <a:fld id="{7350914B-DF65-4FB9-80DF-3D8171B85ECB}" type="slidenum">
              <a:rPr lang="fr-FR" smtClean="0"/>
              <a:t>9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F2974A-A0D6-44D4-BC24-96905F02E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1015"/>
            <a:ext cx="13766361" cy="3256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8D8D87-C6AC-48BB-B3BD-C6EB0866BCF2}"/>
              </a:ext>
            </a:extLst>
          </p:cNvPr>
          <p:cNvSpPr/>
          <p:nvPr/>
        </p:nvSpPr>
        <p:spPr>
          <a:xfrm>
            <a:off x="219605" y="461331"/>
            <a:ext cx="11682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achen Std Bold" panose="02040906030706050204" pitchFamily="18" charset="0"/>
              </a:rPr>
              <a:t>Souhaits des métiers par école du RECA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Aachen Std Bold" panose="0204090603070605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D2566-8CC1-4C36-BE41-68CC80F1B008}"/>
              </a:ext>
            </a:extLst>
          </p:cNvPr>
          <p:cNvSpPr/>
          <p:nvPr/>
        </p:nvSpPr>
        <p:spPr>
          <a:xfrm>
            <a:off x="254560" y="1019483"/>
            <a:ext cx="1168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achen Std Bold" panose="02040906030706050204" pitchFamily="18" charset="0"/>
              </a:rPr>
              <a:t>Exemple :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  <a:latin typeface="Aachen Std Bold" panose="02040906030706050204" pitchFamily="18" charset="0"/>
              </a:rPr>
              <a:t>Texturing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achen Std Bold" panose="02040906030706050204" pitchFamily="18" charset="0"/>
              </a:rPr>
              <a:t> /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  <a:latin typeface="Aachen Std Bold" panose="02040906030706050204" pitchFamily="18" charset="0"/>
              </a:rPr>
              <a:t>Shader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achen Std Bold" panose="02040906030706050204" pitchFamily="18" charset="0"/>
              </a:rPr>
            </a:b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achen Std Bold" panose="02040906030706050204" pitchFamily="18" charset="0"/>
              </a:rPr>
              <a:t>Projet pour RAF 2022 exprimé en %/écoles</a:t>
            </a:r>
          </a:p>
        </p:txBody>
      </p:sp>
    </p:spTree>
    <p:extLst>
      <p:ext uri="{BB962C8B-B14F-4D97-AF65-F5344CB8AC3E}">
        <p14:creationId xmlns:p14="http://schemas.microsoft.com/office/powerpoint/2010/main" val="315497859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ances de gris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641</Words>
  <Application>Microsoft Office PowerPoint</Application>
  <PresentationFormat>Grand écran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Aachen Std Bold</vt:lpstr>
      <vt:lpstr>Arial</vt:lpstr>
      <vt:lpstr>Calibri</vt:lpstr>
      <vt:lpstr>Calibri Light</vt:lpstr>
      <vt:lpstr>Helvetica Inserat LT Std</vt:lpstr>
      <vt:lpstr>Rétrospective</vt:lpstr>
      <vt:lpstr>Actualité du RECA</vt:lpstr>
      <vt:lpstr>Enquête du RECA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Actions du RECA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RECA</dc:title>
  <dc:creator>Aymeric Hays-Narbonne</dc:creator>
  <cp:lastModifiedBy>Aymeric HAYS-NARBONNE</cp:lastModifiedBy>
  <cp:revision>79</cp:revision>
  <cp:lastPrinted>2019-10-30T15:09:01Z</cp:lastPrinted>
  <dcterms:created xsi:type="dcterms:W3CDTF">2019-10-30T08:41:08Z</dcterms:created>
  <dcterms:modified xsi:type="dcterms:W3CDTF">2021-11-23T15:01:39Z</dcterms:modified>
</cp:coreProperties>
</file>